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7" r:id="rId2"/>
    <p:sldMasterId id="2147483709" r:id="rId3"/>
    <p:sldMasterId id="2147483721" r:id="rId4"/>
    <p:sldMasterId id="2147483733" r:id="rId5"/>
    <p:sldMasterId id="2147483745" r:id="rId6"/>
    <p:sldMasterId id="2147483757" r:id="rId7"/>
    <p:sldMasterId id="2147483769" r:id="rId8"/>
    <p:sldMasterId id="2147483781" r:id="rId9"/>
  </p:sldMasterIdLst>
  <p:sldIdLst>
    <p:sldId id="256" r:id="rId10"/>
    <p:sldId id="257" r:id="rId11"/>
    <p:sldId id="258" r:id="rId12"/>
    <p:sldId id="259" r:id="rId13"/>
    <p:sldId id="260" r:id="rId14"/>
    <p:sldId id="261" r:id="rId15"/>
    <p:sldId id="285" r:id="rId16"/>
    <p:sldId id="262" r:id="rId17"/>
    <p:sldId id="320" r:id="rId18"/>
    <p:sldId id="305" r:id="rId19"/>
    <p:sldId id="306" r:id="rId20"/>
    <p:sldId id="307" r:id="rId21"/>
    <p:sldId id="308" r:id="rId22"/>
    <p:sldId id="303" r:id="rId23"/>
    <p:sldId id="319" r:id="rId24"/>
    <p:sldId id="310" r:id="rId25"/>
    <p:sldId id="268" r:id="rId26"/>
    <p:sldId id="311" r:id="rId27"/>
    <p:sldId id="312" r:id="rId28"/>
    <p:sldId id="270" r:id="rId29"/>
    <p:sldId id="313" r:id="rId30"/>
    <p:sldId id="314" r:id="rId31"/>
    <p:sldId id="272" r:id="rId32"/>
    <p:sldId id="288" r:id="rId33"/>
    <p:sldId id="316" r:id="rId34"/>
    <p:sldId id="315" r:id="rId35"/>
    <p:sldId id="317" r:id="rId36"/>
    <p:sldId id="318" r:id="rId37"/>
    <p:sldId id="277" r:id="rId38"/>
    <p:sldId id="299"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22" autoAdjust="0"/>
  </p:normalViewPr>
  <p:slideViewPr>
    <p:cSldViewPr>
      <p:cViewPr varScale="1">
        <p:scale>
          <a:sx n="75" d="100"/>
          <a:sy n="75" d="100"/>
        </p:scale>
        <p:origin x="123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1197173E-B767-45AF-9520-F7D62B8A4D7D}" type="datetimeFigureOut">
              <a:rPr lang="ru-RU"/>
              <a:pPr>
                <a:defRPr/>
              </a:pPr>
              <a:t>30.03.2021</a:t>
            </a:fld>
            <a:endParaRPr lang="ru-RU"/>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7A0BE2AC-99BC-4211-8FBE-9D2CB453DD8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A85CAAC-0978-42F5-9AAC-813F647C5AFE}" type="datetimeFigureOut">
              <a:rPr lang="ru-RU"/>
              <a:pPr>
                <a:defRPr/>
              </a:pPr>
              <a:t>30.03.2021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577FBEE-DFAD-4902-9A15-F2287C06724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fld id="{0E3947BC-0E85-4AEB-8EDB-80EC3097D9C6}" type="datetimeFigureOut">
              <a:rPr lang="ru-RU"/>
              <a:pPr>
                <a:defRPr/>
              </a:pPr>
              <a:t>30.03.2021</a:t>
            </a:fld>
            <a:endParaRPr lang="ru-RU"/>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pPr>
              <a:defRPr/>
            </a:pPr>
            <a:fld id="{D377A2F8-6F8D-4651-942E-E0F149EBE051}"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7FDF86D-F420-44CB-AEAF-D7447187DD72}"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04C1AA-D823-41E2-AC39-6C8C65F2D770}" type="slidenum">
              <a:rPr lang="ru-RU"/>
              <a:pPr>
                <a:defRPr/>
              </a:pPr>
              <a:t>‹#›</a:t>
            </a:fld>
            <a:endParaRPr lang="ru-RU"/>
          </a:p>
        </p:txBody>
      </p:sp>
    </p:spTree>
  </p:cSld>
  <p:clrMapOvr>
    <a:masterClrMapping/>
  </p:clrMapOvr>
  <p:transition spd="med">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1EFF36-0D48-458C-9392-5C9C04C33623}"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33FB6F-8A6B-40B1-8251-87483FE1D289}" type="slidenum">
              <a:rPr lang="ru-RU"/>
              <a:pPr>
                <a:defRPr/>
              </a:pPr>
              <a:t>‹#›</a:t>
            </a:fld>
            <a:endParaRPr lang="ru-RU"/>
          </a:p>
        </p:txBody>
      </p:sp>
    </p:spTree>
  </p:cSld>
  <p:clrMapOvr>
    <a:masterClrMapping/>
  </p:clrMapOvr>
  <p:transition spd="med">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60E94A8-85FE-43B9-AF30-B48716C2CFBD}"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39AEC2-3550-4B9B-91FD-A0E561F4803E}" type="slidenum">
              <a:rPr lang="ru-RU"/>
              <a:pPr>
                <a:defRPr/>
              </a:pPr>
              <a:t>‹#›</a:t>
            </a:fld>
            <a:endParaRPr lang="ru-RU"/>
          </a:p>
        </p:txBody>
      </p:sp>
    </p:spTree>
  </p:cSld>
  <p:clrMapOvr>
    <a:masterClrMapping/>
  </p:clrMapOvr>
  <p:transition spd="med">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8F51404-7C3C-4A6E-A274-E7988E727CF5}"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7DBCDA8-467F-464D-BD4A-644863531DE0}" type="slidenum">
              <a:rPr lang="ru-RU"/>
              <a:pPr>
                <a:defRPr/>
              </a:pPr>
              <a:t>‹#›</a:t>
            </a:fld>
            <a:endParaRPr lang="ru-RU"/>
          </a:p>
        </p:txBody>
      </p:sp>
    </p:spTree>
  </p:cSld>
  <p:clrMapOvr>
    <a:masterClrMapping/>
  </p:clrMapOvr>
  <p:transition spd="med">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9407009-B269-4335-9208-EB4CF608DD98}" type="datetimeFigureOut">
              <a:rPr lang="ru-RU"/>
              <a:pPr>
                <a:defRPr/>
              </a:pPr>
              <a:t>30.03.2021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A6EF8EC-A235-4CDF-9E1C-6F2D4DC89F51}" type="slidenum">
              <a:rPr lang="ru-RU"/>
              <a:pPr>
                <a:defRPr/>
              </a:pPr>
              <a:t>‹#›</a:t>
            </a:fld>
            <a:endParaRPr lang="ru-RU"/>
          </a:p>
        </p:txBody>
      </p:sp>
    </p:spTree>
  </p:cSld>
  <p:clrMapOvr>
    <a:masterClrMapping/>
  </p:clrMapOvr>
  <p:transition spd="med">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FFC2CB0-FB85-4BE2-A6AF-02CC47B807BF}" type="datetimeFigureOut">
              <a:rPr lang="ru-RU"/>
              <a:pPr>
                <a:defRPr/>
              </a:pPr>
              <a:t>30.03.2021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3CD2C2D-CE06-4DB6-A63C-89871521391A}" type="slidenum">
              <a:rPr lang="ru-RU"/>
              <a:pPr>
                <a:defRPr/>
              </a:pPr>
              <a:t>‹#›</a:t>
            </a:fld>
            <a:endParaRPr lang="ru-RU"/>
          </a:p>
        </p:txBody>
      </p:sp>
    </p:spTree>
  </p:cSld>
  <p:clrMapOvr>
    <a:masterClrMapping/>
  </p:clrMapOvr>
  <p:transition spd="med">
    <p:spli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10087A8-8CBE-4B05-BB53-2CA1E7F69B89}" type="datetimeFigureOut">
              <a:rPr lang="ru-RU"/>
              <a:pPr>
                <a:defRPr/>
              </a:pPr>
              <a:t>30.03.2021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B6AE691-32A7-4D64-A6DC-B2E787672944}" type="slidenum">
              <a:rPr lang="ru-RU"/>
              <a:pPr>
                <a:defRPr/>
              </a:pPr>
              <a:t>‹#›</a:t>
            </a:fld>
            <a:endParaRPr lang="ru-RU"/>
          </a:p>
        </p:txBody>
      </p:sp>
    </p:spTree>
  </p:cSld>
  <p:clrMapOvr>
    <a:masterClrMapping/>
  </p:clrMapOvr>
  <p:transition spd="med">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85D474-7827-4061-813E-18EB55DAE10E}"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BDB1B0-0EE3-45A4-B2BC-9D2D65672D8D}" type="slidenum">
              <a:rPr lang="ru-RU"/>
              <a:pPr>
                <a:defRPr/>
              </a:pPr>
              <a:t>‹#›</a:t>
            </a:fld>
            <a:endParaRPr lang="ru-RU"/>
          </a:p>
        </p:txBody>
      </p:sp>
    </p:spTree>
  </p:cSld>
  <p:clrMapOvr>
    <a:masterClrMapping/>
  </p:clrMapOvr>
  <p:transition spd="med">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06AA087-D5B6-45AD-9F60-0F9DBB991426}" type="datetimeFigureOut">
              <a:rPr lang="ru-RU"/>
              <a:pPr>
                <a:defRPr/>
              </a:pPr>
              <a:t>30.03.2021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5E3D049-1718-4E3C-92BB-E81CED8FE98C}"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D2286BD-FA1B-4766-B0EC-F1D7FD9B3EBF}"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5326EA-6CE3-49D0-88DA-D0CA01265C6D}" type="slidenum">
              <a:rPr lang="ru-RU"/>
              <a:pPr>
                <a:defRPr/>
              </a:pPr>
              <a:t>‹#›</a:t>
            </a:fld>
            <a:endParaRPr lang="ru-RU"/>
          </a:p>
        </p:txBody>
      </p:sp>
    </p:spTree>
  </p:cSld>
  <p:clrMapOvr>
    <a:masterClrMapping/>
  </p:clrMapOvr>
  <p:transition spd="med">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6B64756-F266-4837-A6DD-45948962FD69}"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389EF1-DADC-47A5-AA49-094B5C7C7915}" type="slidenum">
              <a:rPr lang="ru-RU"/>
              <a:pPr>
                <a:defRPr/>
              </a:pPr>
              <a:t>‹#›</a:t>
            </a:fld>
            <a:endParaRPr lang="ru-RU"/>
          </a:p>
        </p:txBody>
      </p:sp>
    </p:spTree>
  </p:cSld>
  <p:clrMapOvr>
    <a:masterClrMapping/>
  </p:clrMapOvr>
  <p:transition spd="med">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3BF1500-6C64-4C87-AFEE-6B2001C76CE0}"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5E0CE24-A3A5-4592-ABCE-EE06570129EB}" type="slidenum">
              <a:rPr lang="ru-RU"/>
              <a:pPr>
                <a:defRPr/>
              </a:pPr>
              <a:t>‹#›</a:t>
            </a:fld>
            <a:endParaRPr lang="ru-RU"/>
          </a:p>
        </p:txBody>
      </p:sp>
    </p:spTree>
  </p:cSld>
  <p:clrMapOvr>
    <a:masterClrMapping/>
  </p:clrMapOvr>
  <p:transition spd="med">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999A465-7142-47BF-87CD-8A49229CD9B4}"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395F1A5-5CDA-427B-A55E-AD1C33680EBE}" type="slidenum">
              <a:rPr lang="ru-RU"/>
              <a:pPr>
                <a:defRPr/>
              </a:pPr>
              <a:t>‹#›</a:t>
            </a:fld>
            <a:endParaRPr lang="ru-RU"/>
          </a:p>
        </p:txBody>
      </p:sp>
    </p:spTree>
  </p:cSld>
  <p:clrMapOvr>
    <a:masterClrMapping/>
  </p:clrMapOvr>
  <p:transition spd="med">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748B70-12F5-45C0-A4CE-B934BD6D0373}"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E020AC-BEE6-4536-8D5E-59DE99BA071F}" type="slidenum">
              <a:rPr lang="ru-RU"/>
              <a:pPr>
                <a:defRPr/>
              </a:pPr>
              <a:t>‹#›</a:t>
            </a:fld>
            <a:endParaRPr lang="ru-RU"/>
          </a:p>
        </p:txBody>
      </p:sp>
    </p:spTree>
  </p:cSld>
  <p:clrMapOvr>
    <a:masterClrMapping/>
  </p:clrMapOvr>
  <p:transition spd="med">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F22AD7C-7FDB-47CF-9408-A8382F6ABEE5}"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FB8BAF-835C-4BB7-8B4F-0218A25429ED}" type="slidenum">
              <a:rPr lang="ru-RU"/>
              <a:pPr>
                <a:defRPr/>
              </a:pPr>
              <a:t>‹#›</a:t>
            </a:fld>
            <a:endParaRPr lang="ru-RU"/>
          </a:p>
        </p:txBody>
      </p:sp>
    </p:spTree>
  </p:cSld>
  <p:clrMapOvr>
    <a:masterClrMapping/>
  </p:clrMapOvr>
  <p:transition spd="med">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4B0C6BF-9849-4A34-BE89-A6567C37C044}"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B8D3F7-876E-4776-BD15-DBE4E01C256F}" type="slidenum">
              <a:rPr lang="ru-RU"/>
              <a:pPr>
                <a:defRPr/>
              </a:pPr>
              <a:t>‹#›</a:t>
            </a:fld>
            <a:endParaRPr lang="ru-RU"/>
          </a:p>
        </p:txBody>
      </p:sp>
    </p:spTree>
  </p:cSld>
  <p:clrMapOvr>
    <a:masterClrMapping/>
  </p:clrMapOvr>
  <p:transition spd="med">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6896D4F-8389-4D10-8DE1-F93F0F7D984A}" type="datetimeFigureOut">
              <a:rPr lang="ru-RU"/>
              <a:pPr>
                <a:defRPr/>
              </a:pPr>
              <a:t>30.03.2021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F1F1B37-1A93-42B7-9AE1-195CA1063DC6}" type="slidenum">
              <a:rPr lang="ru-RU"/>
              <a:pPr>
                <a:defRPr/>
              </a:pPr>
              <a:t>‹#›</a:t>
            </a:fld>
            <a:endParaRPr lang="ru-RU"/>
          </a:p>
        </p:txBody>
      </p:sp>
    </p:spTree>
  </p:cSld>
  <p:clrMapOvr>
    <a:masterClrMapping/>
  </p:clrMapOvr>
  <p:transition spd="med">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631AE44-3DC9-4F91-ACC5-30F5CDAB53CB}" type="datetimeFigureOut">
              <a:rPr lang="ru-RU"/>
              <a:pPr>
                <a:defRPr/>
              </a:pPr>
              <a:t>30.03.2021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1F97EF6-30A4-4DBF-B376-2B1E1E8A4C1B}" type="slidenum">
              <a:rPr lang="ru-RU"/>
              <a:pPr>
                <a:defRPr/>
              </a:pPr>
              <a:t>‹#›</a:t>
            </a:fld>
            <a:endParaRPr lang="ru-RU"/>
          </a:p>
        </p:txBody>
      </p:sp>
    </p:spTree>
  </p:cSld>
  <p:clrMapOvr>
    <a:masterClrMapping/>
  </p:clrMapOvr>
  <p:transition spd="med">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2BC6BDB-57A7-40C5-80B0-DABC37D29649}" type="datetimeFigureOut">
              <a:rPr lang="ru-RU"/>
              <a:pPr>
                <a:defRPr/>
              </a:pPr>
              <a:t>30.03.2021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9AC14A6-F595-4BBF-86B9-4C2DAFC036CC}" type="slidenum">
              <a:rPr lang="ru-RU"/>
              <a:pPr>
                <a:defRPr/>
              </a:pPr>
              <a:t>‹#›</a:t>
            </a:fld>
            <a:endParaRPr lang="ru-RU"/>
          </a:p>
        </p:txBody>
      </p:sp>
    </p:spTree>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DBE8E82B-702A-436E-A64F-645E3A30B1A6}" type="datetimeFigureOut">
              <a:rPr lang="ru-RU"/>
              <a:pPr>
                <a:defRPr/>
              </a:pPr>
              <a:t>30.03.2021</a:t>
            </a:fld>
            <a:endParaRPr lang="ru-RU"/>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3DC6B9E2-28D7-40B5-A024-FA2ED1433F4E}" type="slidenum">
              <a:rPr lang="ru-RU"/>
              <a:pPr>
                <a:defRPr/>
              </a:pPr>
              <a:t>‹#›</a:t>
            </a:fld>
            <a:endParaRPr 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0784ADF-BF8A-4C7B-8F38-2E63972A358A}"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30B23A-9E6C-4DD4-82F2-2D6E7148ED87}" type="slidenum">
              <a:rPr lang="ru-RU"/>
              <a:pPr>
                <a:defRPr/>
              </a:pPr>
              <a:t>‹#›</a:t>
            </a:fld>
            <a:endParaRPr lang="ru-RU"/>
          </a:p>
        </p:txBody>
      </p:sp>
    </p:spTree>
  </p:cSld>
  <p:clrMapOvr>
    <a:masterClrMapping/>
  </p:clrMapOvr>
  <p:transition spd="med">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2EB2CD-B0C5-472B-9E01-5595C666188F}"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431393-67E2-441A-A2A5-64AE95EE8A5E}" type="slidenum">
              <a:rPr lang="ru-RU"/>
              <a:pPr>
                <a:defRPr/>
              </a:pPr>
              <a:t>‹#›</a:t>
            </a:fld>
            <a:endParaRPr lang="ru-RU"/>
          </a:p>
        </p:txBody>
      </p:sp>
    </p:spTree>
  </p:cSld>
  <p:clrMapOvr>
    <a:masterClrMapping/>
  </p:clrMapOvr>
  <p:transition spd="med">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2A506E-3658-4125-858D-6B33A515A126}"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90DE89-78A0-4892-8CA1-9C5F63524A00}" type="slidenum">
              <a:rPr lang="ru-RU"/>
              <a:pPr>
                <a:defRPr/>
              </a:pPr>
              <a:t>‹#›</a:t>
            </a:fld>
            <a:endParaRPr lang="ru-RU"/>
          </a:p>
        </p:txBody>
      </p:sp>
    </p:spTree>
  </p:cSld>
  <p:clrMapOvr>
    <a:masterClrMapping/>
  </p:clrMapOvr>
  <p:transition spd="med">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06D3C55-CDBC-4146-A1EA-8E1CDF94600F}"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70C9D0-4CFA-4CB8-A326-F0B2F1BFC9DE}" type="slidenum">
              <a:rPr lang="ru-RU"/>
              <a:pPr>
                <a:defRPr/>
              </a:pPr>
              <a:t>‹#›</a:t>
            </a:fld>
            <a:endParaRPr lang="ru-RU"/>
          </a:p>
        </p:txBody>
      </p:sp>
    </p:spTree>
  </p:cSld>
  <p:clrMapOvr>
    <a:masterClrMapping/>
  </p:clrMapOvr>
  <p:transition spd="med">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3EC10A2-DCE6-4468-97B5-4A11CE81EC72}"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ED5E9C-DE8E-4412-843F-749734BC0DCD}" type="slidenum">
              <a:rPr lang="ru-RU"/>
              <a:pPr>
                <a:defRPr/>
              </a:pPr>
              <a:t>‹#›</a:t>
            </a:fld>
            <a:endParaRPr lang="ru-RU"/>
          </a:p>
        </p:txBody>
      </p:sp>
    </p:spTree>
  </p:cSld>
  <p:clrMapOvr>
    <a:masterClrMapping/>
  </p:clrMapOvr>
  <p:transition spd="med">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557D174-28D1-427B-AC24-717D14A2A930}"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C5AD76-00D1-49B2-81E7-222782819873}" type="slidenum">
              <a:rPr lang="ru-RU"/>
              <a:pPr>
                <a:defRPr/>
              </a:pPr>
              <a:t>‹#›</a:t>
            </a:fld>
            <a:endParaRPr lang="ru-RU"/>
          </a:p>
        </p:txBody>
      </p:sp>
    </p:spTree>
  </p:cSld>
  <p:clrMapOvr>
    <a:masterClrMapping/>
  </p:clrMapOvr>
  <p:transition spd="med">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FA55A14-4CCE-49E9-AC4C-CBA2B95B7799}"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F2E12A-DE72-4511-A51C-AA3DE5D4428A}" type="slidenum">
              <a:rPr lang="ru-RU"/>
              <a:pPr>
                <a:defRPr/>
              </a:pPr>
              <a:t>‹#›</a:t>
            </a:fld>
            <a:endParaRPr lang="ru-RU"/>
          </a:p>
        </p:txBody>
      </p:sp>
    </p:spTree>
  </p:cSld>
  <p:clrMapOvr>
    <a:masterClrMapping/>
  </p:clrMapOvr>
  <p:transition spd="med">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2F75810-E300-411C-A992-38152AD6602E}"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28C893-EE1F-4119-A5EA-9FC5AB974AAD}" type="slidenum">
              <a:rPr lang="ru-RU"/>
              <a:pPr>
                <a:defRPr/>
              </a:pPr>
              <a:t>‹#›</a:t>
            </a:fld>
            <a:endParaRPr lang="ru-RU"/>
          </a:p>
        </p:txBody>
      </p:sp>
    </p:spTree>
  </p:cSld>
  <p:clrMapOvr>
    <a:masterClrMapping/>
  </p:clrMapOvr>
  <p:transition spd="med">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AF8131C-C5BA-4346-8FC0-58E801FBB29A}" type="datetimeFigureOut">
              <a:rPr lang="ru-RU"/>
              <a:pPr>
                <a:defRPr/>
              </a:pPr>
              <a:t>30.03.2021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003FB8E-7BE5-4CBC-8BA8-5C1A58B1BD91}" type="slidenum">
              <a:rPr lang="ru-RU"/>
              <a:pPr>
                <a:defRPr/>
              </a:pPr>
              <a:t>‹#›</a:t>
            </a:fld>
            <a:endParaRPr lang="ru-RU"/>
          </a:p>
        </p:txBody>
      </p:sp>
    </p:spTree>
  </p:cSld>
  <p:clrMapOvr>
    <a:masterClrMapping/>
  </p:clrMapOvr>
  <p:transition spd="med">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0B574D9-FCF0-40C0-8853-3032EC398E78}" type="datetimeFigureOut">
              <a:rPr lang="ru-RU"/>
              <a:pPr>
                <a:defRPr/>
              </a:pPr>
              <a:t>30.03.2021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66A4CAC-3443-4821-B256-53AE44AB78EC}" type="slidenum">
              <a:rPr lang="ru-RU"/>
              <a:pPr>
                <a:defRPr/>
              </a:pPr>
              <a:t>‹#›</a:t>
            </a:fld>
            <a:endParaRPr lang="ru-RU"/>
          </a:p>
        </p:txBody>
      </p:sp>
    </p:spTree>
  </p:cSld>
  <p:clrMapOvr>
    <a:masterClrMapping/>
  </p:clrMapOvr>
  <p:transition spd="med">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4221A741-1CDD-48EA-A57B-23D1FD65335D}" type="datetimeFigureOut">
              <a:rPr lang="ru-RU"/>
              <a:pPr>
                <a:defRPr/>
              </a:pPr>
              <a:t>30.03.2021</a:t>
            </a:fld>
            <a:endParaRPr lang="ru-RU"/>
          </a:p>
        </p:txBody>
      </p:sp>
      <p:sp>
        <p:nvSpPr>
          <p:cNvPr id="6" name="Номер слайда 9"/>
          <p:cNvSpPr>
            <a:spLocks noGrp="1"/>
          </p:cNvSpPr>
          <p:nvPr>
            <p:ph type="sldNum" sz="quarter" idx="11"/>
          </p:nvPr>
        </p:nvSpPr>
        <p:spPr/>
        <p:txBody>
          <a:bodyPr rtlCol="0"/>
          <a:lstStyle>
            <a:lvl1pPr>
              <a:defRPr/>
            </a:lvl1pPr>
          </a:lstStyle>
          <a:p>
            <a:pPr>
              <a:defRPr/>
            </a:pPr>
            <a:fld id="{B6B68C70-02B6-4543-AF58-3D5FC56AE34D}" type="slidenum">
              <a:rPr lang="ru-RU"/>
              <a:pPr>
                <a:defRPr/>
              </a:pPr>
              <a:t>‹#›</a:t>
            </a:fld>
            <a:endParaRPr 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DB362AC-52BA-4EFF-AB20-E6EE3925A6F1}" type="datetimeFigureOut">
              <a:rPr lang="ru-RU"/>
              <a:pPr>
                <a:defRPr/>
              </a:pPr>
              <a:t>30.03.2021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69F36DD-6958-4F58-A027-4595D1D332B5}" type="slidenum">
              <a:rPr lang="ru-RU"/>
              <a:pPr>
                <a:defRPr/>
              </a:pPr>
              <a:t>‹#›</a:t>
            </a:fld>
            <a:endParaRPr lang="ru-RU"/>
          </a:p>
        </p:txBody>
      </p:sp>
    </p:spTree>
  </p:cSld>
  <p:clrMapOvr>
    <a:masterClrMapping/>
  </p:clrMapOvr>
  <p:transition spd="med">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76729DC-0A44-4731-9375-770B47F5EA52}"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F90E54B-67B5-4D55-BD87-438E619D3DBF}" type="slidenum">
              <a:rPr lang="ru-RU"/>
              <a:pPr>
                <a:defRPr/>
              </a:pPr>
              <a:t>‹#›</a:t>
            </a:fld>
            <a:endParaRPr lang="ru-RU"/>
          </a:p>
        </p:txBody>
      </p:sp>
    </p:spTree>
  </p:cSld>
  <p:clrMapOvr>
    <a:masterClrMapping/>
  </p:clrMapOvr>
  <p:transition spd="med">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9939A5C-28B6-47B5-ACF5-095FF4126A13}"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63B93A7-420E-4D93-B51C-5D4F53B3969A}" type="slidenum">
              <a:rPr lang="ru-RU"/>
              <a:pPr>
                <a:defRPr/>
              </a:pPr>
              <a:t>‹#›</a:t>
            </a:fld>
            <a:endParaRPr lang="ru-RU"/>
          </a:p>
        </p:txBody>
      </p:sp>
    </p:spTree>
  </p:cSld>
  <p:clrMapOvr>
    <a:masterClrMapping/>
  </p:clrMapOvr>
  <p:transition spd="med">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4199071-D7A8-4816-8CC2-2B3B195DE00F}"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97E948-1D6F-4A6A-89F1-4EF0DDCEE21F}" type="slidenum">
              <a:rPr lang="ru-RU"/>
              <a:pPr>
                <a:defRPr/>
              </a:pPr>
              <a:t>‹#›</a:t>
            </a:fld>
            <a:endParaRPr lang="ru-RU"/>
          </a:p>
        </p:txBody>
      </p:sp>
    </p:spTree>
  </p:cSld>
  <p:clrMapOvr>
    <a:masterClrMapping/>
  </p:clrMapOvr>
  <p:transition spd="med">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B04336-C3CD-44D5-8995-15F6821AFABA}"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8FD58FC-A2F3-43E8-9003-2FE7B672B19D}" type="slidenum">
              <a:rPr lang="ru-RU"/>
              <a:pPr>
                <a:defRPr/>
              </a:pPr>
              <a:t>‹#›</a:t>
            </a:fld>
            <a:endParaRPr lang="ru-RU"/>
          </a:p>
        </p:txBody>
      </p:sp>
    </p:spTree>
  </p:cSld>
  <p:clrMapOvr>
    <a:masterClrMapping/>
  </p:clrMapOvr>
  <p:transition spd="med">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CC20B9E-EB4D-4BDA-A9C9-8B9C498C95E0}"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9D5036-B527-425B-A868-4A0C6621B30C}" type="slidenum">
              <a:rPr lang="ru-RU"/>
              <a:pPr>
                <a:defRPr/>
              </a:pPr>
              <a:t>‹#›</a:t>
            </a:fld>
            <a:endParaRPr lang="ru-RU"/>
          </a:p>
        </p:txBody>
      </p:sp>
    </p:spTree>
  </p:cSld>
  <p:clrMapOvr>
    <a:masterClrMapping/>
  </p:clrMapOvr>
  <p:transition spd="med">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441710-006F-479F-A9AA-CB5874AC3D30}"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F802DD-DCD2-4A05-9190-99A7B602F329}" type="slidenum">
              <a:rPr lang="ru-RU"/>
              <a:pPr>
                <a:defRPr/>
              </a:pPr>
              <a:t>‹#›</a:t>
            </a:fld>
            <a:endParaRPr lang="ru-RU"/>
          </a:p>
        </p:txBody>
      </p:sp>
    </p:spTree>
  </p:cSld>
  <p:clrMapOvr>
    <a:masterClrMapping/>
  </p:clrMapOvr>
  <p:transition spd="med">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611B667-68B3-4D04-AD27-BFFB4EEF4713}"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9A91986-B769-4BB8-82B9-5AD2F034C1F5}" type="slidenum">
              <a:rPr lang="ru-RU"/>
              <a:pPr>
                <a:defRPr/>
              </a:pPr>
              <a:t>‹#›</a:t>
            </a:fld>
            <a:endParaRPr lang="ru-RU"/>
          </a:p>
        </p:txBody>
      </p:sp>
    </p:spTree>
  </p:cSld>
  <p:clrMapOvr>
    <a:masterClrMapping/>
  </p:clrMapOvr>
  <p:transition spd="med">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8AEC0AF-4B86-492B-B5AD-CA3FB277F510}"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85CF026-958A-4D42-A933-F56144184530}" type="slidenum">
              <a:rPr lang="ru-RU"/>
              <a:pPr>
                <a:defRPr/>
              </a:pPr>
              <a:t>‹#›</a:t>
            </a:fld>
            <a:endParaRPr lang="ru-RU"/>
          </a:p>
        </p:txBody>
      </p:sp>
    </p:spTree>
  </p:cSld>
  <p:clrMapOvr>
    <a:masterClrMapping/>
  </p:clrMapOvr>
  <p:transition spd="med">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E925CE0-4A67-4C38-92B7-5BBDBF0F75C7}" type="datetimeFigureOut">
              <a:rPr lang="ru-RU"/>
              <a:pPr>
                <a:defRPr/>
              </a:pPr>
              <a:t>30.03.2021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0FD09F1-557C-474B-BA44-F9F5D25C879E}" type="slidenum">
              <a:rPr lang="ru-RU"/>
              <a:pPr>
                <a:defRPr/>
              </a:pPr>
              <a:t>‹#›</a:t>
            </a:fld>
            <a:endParaRPr lang="ru-RU"/>
          </a:p>
        </p:txBody>
      </p:sp>
    </p:spTree>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fld id="{C48CC985-2150-496C-98D2-677523B489FF}" type="datetimeFigureOut">
              <a:rPr lang="ru-RU"/>
              <a:pPr>
                <a:defRPr/>
              </a:pPr>
              <a:t>30.03.2021</a:t>
            </a:fld>
            <a:endParaRPr lang="ru-RU"/>
          </a:p>
        </p:txBody>
      </p:sp>
      <p:sp>
        <p:nvSpPr>
          <p:cNvPr id="8" name="Номер слайда 11"/>
          <p:cNvSpPr>
            <a:spLocks noGrp="1"/>
          </p:cNvSpPr>
          <p:nvPr>
            <p:ph type="sldNum" sz="quarter" idx="11"/>
          </p:nvPr>
        </p:nvSpPr>
        <p:spPr/>
        <p:txBody>
          <a:bodyPr rtlCol="0"/>
          <a:lstStyle>
            <a:lvl1pPr>
              <a:defRPr/>
            </a:lvl1pPr>
          </a:lstStyle>
          <a:p>
            <a:pPr>
              <a:defRPr/>
            </a:pPr>
            <a:fld id="{71315C50-8262-4C84-9C1A-180C4FA48BF2}" type="slidenum">
              <a:rPr lang="ru-RU"/>
              <a:pPr>
                <a:defRPr/>
              </a:pPr>
              <a:t>‹#›</a:t>
            </a:fld>
            <a:endParaRPr 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FEC1765-A168-4BEB-9B95-331157121D16}" type="datetimeFigureOut">
              <a:rPr lang="ru-RU"/>
              <a:pPr>
                <a:defRPr/>
              </a:pPr>
              <a:t>30.03.2021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C27CEDE-536C-4B52-A7E6-8B63B0C2EC4E}" type="slidenum">
              <a:rPr lang="ru-RU"/>
              <a:pPr>
                <a:defRPr/>
              </a:pPr>
              <a:t>‹#›</a:t>
            </a:fld>
            <a:endParaRPr lang="ru-RU"/>
          </a:p>
        </p:txBody>
      </p:sp>
    </p:spTree>
  </p:cSld>
  <p:clrMapOvr>
    <a:masterClrMapping/>
  </p:clrMapOvr>
  <p:transition spd="med">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E818779-1070-47D1-BFD8-F77756EF2B96}" type="datetimeFigureOut">
              <a:rPr lang="ru-RU"/>
              <a:pPr>
                <a:defRPr/>
              </a:pPr>
              <a:t>30.03.2021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6897798-188B-4810-8B39-C16E1C6729B9}" type="slidenum">
              <a:rPr lang="ru-RU"/>
              <a:pPr>
                <a:defRPr/>
              </a:pPr>
              <a:t>‹#›</a:t>
            </a:fld>
            <a:endParaRPr lang="ru-RU"/>
          </a:p>
        </p:txBody>
      </p:sp>
    </p:spTree>
  </p:cSld>
  <p:clrMapOvr>
    <a:masterClrMapping/>
  </p:clrMapOvr>
  <p:transition spd="med">
    <p:spli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E452550-AD78-4480-A41E-025D717D9E98}"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DDB0BA2-7954-463C-A43C-06E24811AFF6}" type="slidenum">
              <a:rPr lang="ru-RU"/>
              <a:pPr>
                <a:defRPr/>
              </a:pPr>
              <a:t>‹#›</a:t>
            </a:fld>
            <a:endParaRPr lang="ru-RU"/>
          </a:p>
        </p:txBody>
      </p:sp>
    </p:spTree>
  </p:cSld>
  <p:clrMapOvr>
    <a:masterClrMapping/>
  </p:clrMapOvr>
  <p:transition spd="med">
    <p:spli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4F64FD3-CC4A-4080-A340-E116F9452AD9}"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D6F87EA-0005-48D7-B113-D53D1E401B9C}" type="slidenum">
              <a:rPr lang="ru-RU"/>
              <a:pPr>
                <a:defRPr/>
              </a:pPr>
              <a:t>‹#›</a:t>
            </a:fld>
            <a:endParaRPr lang="ru-RU"/>
          </a:p>
        </p:txBody>
      </p:sp>
    </p:spTree>
  </p:cSld>
  <p:clrMapOvr>
    <a:masterClrMapping/>
  </p:clrMapOvr>
  <p:transition spd="med">
    <p:spli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3C79632-45FA-42D9-9012-CA3215BF1C4B}"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974783-E9D1-4A72-B42B-B264C4807C81}" type="slidenum">
              <a:rPr lang="ru-RU"/>
              <a:pPr>
                <a:defRPr/>
              </a:pPr>
              <a:t>‹#›</a:t>
            </a:fld>
            <a:endParaRPr lang="ru-RU"/>
          </a:p>
        </p:txBody>
      </p:sp>
    </p:spTree>
  </p:cSld>
  <p:clrMapOvr>
    <a:masterClrMapping/>
  </p:clrMapOvr>
  <p:transition spd="med">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186D3B-73F8-4E19-870B-68F78A16A639}"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09208B7-E9AF-4546-A849-59C918A923E4}" type="slidenum">
              <a:rPr lang="ru-RU"/>
              <a:pPr>
                <a:defRPr/>
              </a:pPr>
              <a:t>‹#›</a:t>
            </a:fld>
            <a:endParaRPr lang="ru-RU"/>
          </a:p>
        </p:txBody>
      </p:sp>
    </p:spTree>
  </p:cSld>
  <p:clrMapOvr>
    <a:masterClrMapping/>
  </p:clrMapOvr>
  <p:transition spd="med">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2D47162-6926-4511-B447-992C6B40C19C}"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B90994-A9F3-4CA1-BE1D-FE297FAC443A}" type="slidenum">
              <a:rPr lang="ru-RU"/>
              <a:pPr>
                <a:defRPr/>
              </a:pPr>
              <a:t>‹#›</a:t>
            </a:fld>
            <a:endParaRPr lang="ru-RU"/>
          </a:p>
        </p:txBody>
      </p:sp>
    </p:spTree>
  </p:cSld>
  <p:clrMapOvr>
    <a:masterClrMapping/>
  </p:clrMapOvr>
  <p:transition spd="med">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643A1E-D508-4778-B9A9-5F5529032DF6}"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936B21-F34E-4693-BE44-ABBEB95A4B41}" type="slidenum">
              <a:rPr lang="ru-RU"/>
              <a:pPr>
                <a:defRPr/>
              </a:pPr>
              <a:t>‹#›</a:t>
            </a:fld>
            <a:endParaRPr lang="ru-RU"/>
          </a:p>
        </p:txBody>
      </p:sp>
    </p:spTree>
  </p:cSld>
  <p:clrMapOvr>
    <a:masterClrMapping/>
  </p:clrMapOvr>
  <p:transition spd="med">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5451A7D-AA4D-4C6B-BDB7-AA53FE630F0F}"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2AB044-6489-413D-8F51-8F9077AA6A29}" type="slidenum">
              <a:rPr lang="ru-RU"/>
              <a:pPr>
                <a:defRPr/>
              </a:pPr>
              <a:t>‹#›</a:t>
            </a:fld>
            <a:endParaRPr lang="ru-RU"/>
          </a:p>
        </p:txBody>
      </p:sp>
    </p:spTree>
  </p:cSld>
  <p:clrMapOvr>
    <a:masterClrMapping/>
  </p:clrMapOvr>
  <p:transition spd="med">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C184312-B1C2-4632-BD03-157BB81FED3C}"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B205E28-0D76-44C4-8821-A3F99AE7D43D}" type="slidenum">
              <a:rPr lang="ru-RU"/>
              <a:pPr>
                <a:defRPr/>
              </a:pPr>
              <a:t>‹#›</a:t>
            </a:fld>
            <a:endParaRPr lang="ru-RU"/>
          </a:p>
        </p:txBody>
      </p:sp>
    </p:spTree>
  </p:cSld>
  <p:clrMapOvr>
    <a:masterClrMapping/>
  </p:clrMapOvr>
  <p:transition spd="med">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AC7BBAD5-E2D6-4443-A594-AB6077914AD7}" type="datetimeFigureOut">
              <a:rPr lang="ru-RU"/>
              <a:pPr>
                <a:defRPr/>
              </a:pPr>
              <a:t>30.03.2021</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0FDE88FB-A9E6-4986-8D99-7258BAF421E1}"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FE8B24B-833E-432F-AE60-2F3D9DD28EB9}" type="datetimeFigureOut">
              <a:rPr lang="ru-RU"/>
              <a:pPr>
                <a:defRPr/>
              </a:pPr>
              <a:t>30.03.2021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8BC93C2-968A-4783-9B51-6D34F68290EF}" type="slidenum">
              <a:rPr lang="ru-RU"/>
              <a:pPr>
                <a:defRPr/>
              </a:pPr>
              <a:t>‹#›</a:t>
            </a:fld>
            <a:endParaRPr lang="ru-RU"/>
          </a:p>
        </p:txBody>
      </p:sp>
    </p:spTree>
  </p:cSld>
  <p:clrMapOvr>
    <a:masterClrMapping/>
  </p:clrMapOvr>
  <p:transition spd="med">
    <p:spli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3E4777A-777A-46C2-BBDB-DE3B73854D83}" type="datetimeFigureOut">
              <a:rPr lang="ru-RU"/>
              <a:pPr>
                <a:defRPr/>
              </a:pPr>
              <a:t>30.03.2021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DF31039-8BC9-463D-9BD1-620866C7934F}" type="slidenum">
              <a:rPr lang="ru-RU"/>
              <a:pPr>
                <a:defRPr/>
              </a:pPr>
              <a:t>‹#›</a:t>
            </a:fld>
            <a:endParaRPr lang="ru-RU"/>
          </a:p>
        </p:txBody>
      </p:sp>
    </p:spTree>
  </p:cSld>
  <p:clrMapOvr>
    <a:masterClrMapping/>
  </p:clrMapOvr>
  <p:transition spd="med">
    <p:spli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6AE1ED8-B0D1-40BB-A346-8AD15D0CE106}" type="datetimeFigureOut">
              <a:rPr lang="ru-RU"/>
              <a:pPr>
                <a:defRPr/>
              </a:pPr>
              <a:t>30.03.2021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9E203CF-6C51-42FD-915D-C1F6DA3B51DC}" type="slidenum">
              <a:rPr lang="ru-RU"/>
              <a:pPr>
                <a:defRPr/>
              </a:pPr>
              <a:t>‹#›</a:t>
            </a:fld>
            <a:endParaRPr lang="ru-RU"/>
          </a:p>
        </p:txBody>
      </p:sp>
    </p:spTree>
  </p:cSld>
  <p:clrMapOvr>
    <a:masterClrMapping/>
  </p:clrMapOvr>
  <p:transition spd="med">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33A781D-2C0A-4DD3-B2BF-C6CDD3435E30}"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F3183E8-2375-413A-879D-F3E1C34F12B3}" type="slidenum">
              <a:rPr lang="ru-RU"/>
              <a:pPr>
                <a:defRPr/>
              </a:pPr>
              <a:t>‹#›</a:t>
            </a:fld>
            <a:endParaRPr lang="ru-RU"/>
          </a:p>
        </p:txBody>
      </p:sp>
    </p:spTree>
  </p:cSld>
  <p:clrMapOvr>
    <a:masterClrMapping/>
  </p:clrMapOvr>
  <p:transition spd="med">
    <p:spli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88EF954-55C6-4F81-BBDB-7B75B381E6ED}"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64D2158-7BDC-4350-853A-65D276DBDF7D}" type="slidenum">
              <a:rPr lang="ru-RU"/>
              <a:pPr>
                <a:defRPr/>
              </a:pPr>
              <a:t>‹#›</a:t>
            </a:fld>
            <a:endParaRPr lang="ru-RU"/>
          </a:p>
        </p:txBody>
      </p:sp>
    </p:spTree>
  </p:cSld>
  <p:clrMapOvr>
    <a:masterClrMapping/>
  </p:clrMapOvr>
  <p:transition spd="med">
    <p:spli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2CD323-07BC-4F66-922A-1DC70D1A9615}"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D269DA-825C-4475-B69E-6AA6C0F6570A}" type="slidenum">
              <a:rPr lang="ru-RU"/>
              <a:pPr>
                <a:defRPr/>
              </a:pPr>
              <a:t>‹#›</a:t>
            </a:fld>
            <a:endParaRPr lang="ru-RU"/>
          </a:p>
        </p:txBody>
      </p:sp>
    </p:spTree>
  </p:cSld>
  <p:clrMapOvr>
    <a:masterClrMapping/>
  </p:clrMapOvr>
  <p:transition spd="med">
    <p:spli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06D759-2A86-4C26-A54C-525ECAF6D17C}"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E56EFE3-6C67-4FA1-960F-A47A426BB70D}" type="slidenum">
              <a:rPr lang="ru-RU"/>
              <a:pPr>
                <a:defRPr/>
              </a:pPr>
              <a:t>‹#›</a:t>
            </a:fld>
            <a:endParaRPr lang="ru-RU"/>
          </a:p>
        </p:txBody>
      </p:sp>
    </p:spTree>
  </p:cSld>
  <p:clrMapOvr>
    <a:masterClrMapping/>
  </p:clrMapOvr>
  <p:transition spd="med">
    <p:spli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AA74612-F3D5-4B57-B28F-E8B4317A96C5}"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620E3F-04A1-408E-9437-CC9CC06954B9}" type="slidenum">
              <a:rPr lang="ru-RU"/>
              <a:pPr>
                <a:defRPr/>
              </a:pPr>
              <a:t>‹#›</a:t>
            </a:fld>
            <a:endParaRPr lang="ru-RU"/>
          </a:p>
        </p:txBody>
      </p:sp>
    </p:spTree>
  </p:cSld>
  <p:clrMapOvr>
    <a:masterClrMapping/>
  </p:clrMapOvr>
  <p:transition spd="med">
    <p:spli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68C304-E3F8-4827-AD68-26EA882B91AF}"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0D4008-21CA-4406-BAF2-F49B807E23E8}" type="slidenum">
              <a:rPr lang="ru-RU"/>
              <a:pPr>
                <a:defRPr/>
              </a:pPr>
              <a:t>‹#›</a:t>
            </a:fld>
            <a:endParaRPr lang="ru-RU"/>
          </a:p>
        </p:txBody>
      </p:sp>
    </p:spTree>
  </p:cSld>
  <p:clrMapOvr>
    <a:masterClrMapping/>
  </p:clrMapOvr>
  <p:transition spd="med">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313E3C8-8324-4D85-9AE8-AB782A954EC9}"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29F930-F6A9-43A4-A7B1-10E500DA6AA6}" type="slidenum">
              <a:rPr lang="ru-RU"/>
              <a:pPr>
                <a:defRPr/>
              </a:pPr>
              <a:t>‹#›</a:t>
            </a:fld>
            <a:endParaRPr lang="ru-RU"/>
          </a:p>
        </p:txBody>
      </p:sp>
    </p:spTree>
  </p:cSld>
  <p:clrMapOvr>
    <a:masterClrMapping/>
  </p:clrMapOvr>
  <p:transition spd="med">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15B3E3D1-CC2B-4F83-890B-633F0C0BC731}" type="datetimeFigureOut">
              <a:rPr lang="ru-RU"/>
              <a:pPr>
                <a:defRPr/>
              </a:pPr>
              <a:t>30.03.2021</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F380B40B-AB3F-44E8-B73E-40C36FE94543}"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F45FD91-412B-451F-B97D-F858D1A68652}"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84EFD58-67A1-4E41-A9E8-D25054D493D7}" type="slidenum">
              <a:rPr lang="ru-RU"/>
              <a:pPr>
                <a:defRPr/>
              </a:pPr>
              <a:t>‹#›</a:t>
            </a:fld>
            <a:endParaRPr lang="ru-RU"/>
          </a:p>
        </p:txBody>
      </p:sp>
    </p:spTree>
  </p:cSld>
  <p:clrMapOvr>
    <a:masterClrMapping/>
  </p:clrMapOvr>
  <p:transition spd="med">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CF524EA-3918-447A-AD90-F4B9CE36D617}" type="datetimeFigureOut">
              <a:rPr lang="ru-RU"/>
              <a:pPr>
                <a:defRPr/>
              </a:pPr>
              <a:t>30.03.2021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A859257-BE01-4CC5-BE8D-4E131D50CD56}" type="slidenum">
              <a:rPr lang="ru-RU"/>
              <a:pPr>
                <a:defRPr/>
              </a:pPr>
              <a:t>‹#›</a:t>
            </a:fld>
            <a:endParaRPr lang="ru-RU"/>
          </a:p>
        </p:txBody>
      </p:sp>
    </p:spTree>
  </p:cSld>
  <p:clrMapOvr>
    <a:masterClrMapping/>
  </p:clrMapOvr>
  <p:transition spd="med">
    <p:spli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9082F5D-157F-459D-8E9B-D231D396D554}" type="datetimeFigureOut">
              <a:rPr lang="ru-RU"/>
              <a:pPr>
                <a:defRPr/>
              </a:pPr>
              <a:t>30.03.2021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135751B-DAC4-4FB4-BF1F-293EA8EB2EC4}" type="slidenum">
              <a:rPr lang="ru-RU"/>
              <a:pPr>
                <a:defRPr/>
              </a:pPr>
              <a:t>‹#›</a:t>
            </a:fld>
            <a:endParaRPr lang="ru-RU"/>
          </a:p>
        </p:txBody>
      </p:sp>
    </p:spTree>
  </p:cSld>
  <p:clrMapOvr>
    <a:masterClrMapping/>
  </p:clrMapOvr>
  <p:transition spd="med">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10D37A7-D536-40D4-B42C-9DBA1872A8D0}" type="datetimeFigureOut">
              <a:rPr lang="ru-RU"/>
              <a:pPr>
                <a:defRPr/>
              </a:pPr>
              <a:t>30.03.2021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7C841A6-9984-4B95-90FF-F651A46C6759}" type="slidenum">
              <a:rPr lang="ru-RU"/>
              <a:pPr>
                <a:defRPr/>
              </a:pPr>
              <a:t>‹#›</a:t>
            </a:fld>
            <a:endParaRPr lang="ru-RU"/>
          </a:p>
        </p:txBody>
      </p:sp>
    </p:spTree>
  </p:cSld>
  <p:clrMapOvr>
    <a:masterClrMapping/>
  </p:clrMapOvr>
  <p:transition spd="med">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43737DE-9988-4F23-8BBC-77AE0ADB9DDD}"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7D676CB-83EE-4B41-85E9-35429FF6BA8F}" type="slidenum">
              <a:rPr lang="ru-RU"/>
              <a:pPr>
                <a:defRPr/>
              </a:pPr>
              <a:t>‹#›</a:t>
            </a:fld>
            <a:endParaRPr lang="ru-RU"/>
          </a:p>
        </p:txBody>
      </p:sp>
    </p:spTree>
  </p:cSld>
  <p:clrMapOvr>
    <a:masterClrMapping/>
  </p:clrMapOvr>
  <p:transition spd="med">
    <p:spli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F0BACC5-D2CE-4210-B003-B751981552B0}"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9E7217C-B332-4461-9B6E-7CA9C43B72EF}" type="slidenum">
              <a:rPr lang="ru-RU"/>
              <a:pPr>
                <a:defRPr/>
              </a:pPr>
              <a:t>‹#›</a:t>
            </a:fld>
            <a:endParaRPr lang="ru-RU"/>
          </a:p>
        </p:txBody>
      </p:sp>
    </p:spTree>
  </p:cSld>
  <p:clrMapOvr>
    <a:masterClrMapping/>
  </p:clrMapOvr>
  <p:transition spd="med">
    <p:spli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F8276F8-3B1B-4791-B044-9EB78DA25DA3}"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3D860C-2F3F-4138-82FE-2FE385281F2D}" type="slidenum">
              <a:rPr lang="ru-RU"/>
              <a:pPr>
                <a:defRPr/>
              </a:pPr>
              <a:t>‹#›</a:t>
            </a:fld>
            <a:endParaRPr lang="ru-RU"/>
          </a:p>
        </p:txBody>
      </p:sp>
    </p:spTree>
  </p:cSld>
  <p:clrMapOvr>
    <a:masterClrMapping/>
  </p:clrMapOvr>
  <p:transition spd="med">
    <p:spli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D05112-A744-41FE-867A-6D14325AF911}"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249687-E629-4B88-B6F8-F0AB4775CFE2}" type="slidenum">
              <a:rPr lang="ru-RU"/>
              <a:pPr>
                <a:defRPr/>
              </a:pPr>
              <a:t>‹#›</a:t>
            </a:fld>
            <a:endParaRPr lang="ru-RU"/>
          </a:p>
        </p:txBody>
      </p:sp>
    </p:spTree>
  </p:cSld>
  <p:clrMapOvr>
    <a:masterClrMapping/>
  </p:clrMapOvr>
  <p:transition spd="med">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C816EC2-746B-4F5C-8FB9-68B2192C2430}"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B6D46E-8A6F-49C5-852D-F96D4FB7C987}" type="slidenum">
              <a:rPr lang="ru-RU"/>
              <a:pPr>
                <a:defRPr/>
              </a:pPr>
              <a:t>‹#›</a:t>
            </a:fld>
            <a:endParaRPr lang="ru-RU"/>
          </a:p>
        </p:txBody>
      </p:sp>
    </p:spTree>
  </p:cSld>
  <p:clrMapOvr>
    <a:masterClrMapping/>
  </p:clrMapOvr>
  <p:transition spd="med">
    <p:spli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F0E82E0-EAB3-4756-9D4A-D9256F37DEC5}"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2B6890A-47F2-42E5-A0C1-79DEE65C8C0B}" type="slidenum">
              <a:rPr lang="ru-RU"/>
              <a:pPr>
                <a:defRPr/>
              </a:pPr>
              <a:t>‹#›</a:t>
            </a:fld>
            <a:endParaRPr lang="ru-RU"/>
          </a:p>
        </p:txBody>
      </p:sp>
    </p:spTree>
  </p:cSld>
  <p:clrMapOvr>
    <a:masterClrMapping/>
  </p:clrMapOvr>
  <p:transition spd="med">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1E8DD6D-80DA-4498-BB19-748C87F6020F}" type="datetimeFigureOut">
              <a:rPr lang="ru-RU"/>
              <a:pPr>
                <a:defRPr/>
              </a:pPr>
              <a:t>30.03.2021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D855A56-82BD-4EDB-8E75-C787E58F0927}"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ED8BE12-9C70-4856-BD06-8AF23159F890}"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F54EB7-B88C-4A20-B807-B35DFDF04C09}" type="slidenum">
              <a:rPr lang="ru-RU"/>
              <a:pPr>
                <a:defRPr/>
              </a:pPr>
              <a:t>‹#›</a:t>
            </a:fld>
            <a:endParaRPr lang="ru-RU"/>
          </a:p>
        </p:txBody>
      </p:sp>
    </p:spTree>
  </p:cSld>
  <p:clrMapOvr>
    <a:masterClrMapping/>
  </p:clrMapOvr>
  <p:transition spd="med">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596B4E4-F27D-441F-ABAD-CCC424753C86}"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01DD9E7-A378-4C2E-B102-1938D1A21EE2}" type="slidenum">
              <a:rPr lang="ru-RU"/>
              <a:pPr>
                <a:defRPr/>
              </a:pPr>
              <a:t>‹#›</a:t>
            </a:fld>
            <a:endParaRPr lang="ru-RU"/>
          </a:p>
        </p:txBody>
      </p:sp>
    </p:spTree>
  </p:cSld>
  <p:clrMapOvr>
    <a:masterClrMapping/>
  </p:clrMapOvr>
  <p:transition spd="med">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C85A545-ECB0-4DAF-840A-3BC2E97210C4}" type="datetimeFigureOut">
              <a:rPr lang="ru-RU"/>
              <a:pPr>
                <a:defRPr/>
              </a:pPr>
              <a:t>30.03.2021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C0EB2B2-7E87-4773-9A1A-C94BD1EDB625}" type="slidenum">
              <a:rPr lang="ru-RU"/>
              <a:pPr>
                <a:defRPr/>
              </a:pPr>
              <a:t>‹#›</a:t>
            </a:fld>
            <a:endParaRPr lang="ru-RU"/>
          </a:p>
        </p:txBody>
      </p:sp>
    </p:spTree>
  </p:cSld>
  <p:clrMapOvr>
    <a:masterClrMapping/>
  </p:clrMapOvr>
  <p:transition spd="med">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80649E-AC6C-4624-868A-AE00EB53EBE6}" type="datetimeFigureOut">
              <a:rPr lang="ru-RU"/>
              <a:pPr>
                <a:defRPr/>
              </a:pPr>
              <a:t>30.03.2021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60252F4-CA60-4140-886C-11CB8629B3CD}" type="slidenum">
              <a:rPr lang="ru-RU"/>
              <a:pPr>
                <a:defRPr/>
              </a:pPr>
              <a:t>‹#›</a:t>
            </a:fld>
            <a:endParaRPr lang="ru-RU"/>
          </a:p>
        </p:txBody>
      </p:sp>
    </p:spTree>
  </p:cSld>
  <p:clrMapOvr>
    <a:masterClrMapping/>
  </p:clrMapOvr>
  <p:transition spd="med">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491C807-F2E7-4380-BCE4-A1F5DBC18912}" type="datetimeFigureOut">
              <a:rPr lang="ru-RU"/>
              <a:pPr>
                <a:defRPr/>
              </a:pPr>
              <a:t>30.03.2021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FA83E54-94CA-4E71-8842-8CAD0F08ABCF}" type="slidenum">
              <a:rPr lang="ru-RU"/>
              <a:pPr>
                <a:defRPr/>
              </a:pPr>
              <a:t>‹#›</a:t>
            </a:fld>
            <a:endParaRPr lang="ru-RU"/>
          </a:p>
        </p:txBody>
      </p:sp>
    </p:spTree>
  </p:cSld>
  <p:clrMapOvr>
    <a:masterClrMapping/>
  </p:clrMapOvr>
  <p:transition spd="med">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79C9104-5AA7-4E27-A22F-461B6488350C}"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1E8299E-CEBB-439F-A32F-6FE6330244A6}" type="slidenum">
              <a:rPr lang="ru-RU"/>
              <a:pPr>
                <a:defRPr/>
              </a:pPr>
              <a:t>‹#›</a:t>
            </a:fld>
            <a:endParaRPr lang="ru-RU"/>
          </a:p>
        </p:txBody>
      </p:sp>
    </p:spTree>
  </p:cSld>
  <p:clrMapOvr>
    <a:masterClrMapping/>
  </p:clrMapOvr>
  <p:transition spd="med">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01B69F6-9C1D-4743-BFB7-29C132926985}"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B7DA234-4007-45FD-8AF6-8299977BF23C}" type="slidenum">
              <a:rPr lang="ru-RU"/>
              <a:pPr>
                <a:defRPr/>
              </a:pPr>
              <a:t>‹#›</a:t>
            </a:fld>
            <a:endParaRPr lang="ru-RU"/>
          </a:p>
        </p:txBody>
      </p:sp>
    </p:spTree>
  </p:cSld>
  <p:clrMapOvr>
    <a:masterClrMapping/>
  </p:clrMapOvr>
  <p:transition spd="med">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8CEB332-AEDC-4D41-9BB1-CDE6DE647821}"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93F6E8-83AE-4533-BFB0-B4D45DF343F3}" type="slidenum">
              <a:rPr lang="ru-RU"/>
              <a:pPr>
                <a:defRPr/>
              </a:pPr>
              <a:t>‹#›</a:t>
            </a:fld>
            <a:endParaRPr lang="ru-RU"/>
          </a:p>
        </p:txBody>
      </p:sp>
    </p:spTree>
  </p:cSld>
  <p:clrMapOvr>
    <a:masterClrMapping/>
  </p:clrMapOvr>
  <p:transition spd="med">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63D6B3E-2869-42E0-BA53-2EA8E9CAD34A}"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FECA94-EDF0-4486-B771-8BA3063CE675}" type="slidenum">
              <a:rPr lang="ru-RU"/>
              <a:pPr>
                <a:defRPr/>
              </a:pPr>
              <a:t>‹#›</a:t>
            </a:fld>
            <a:endParaRPr lang="ru-RU"/>
          </a:p>
        </p:txBody>
      </p:sp>
    </p:spTree>
  </p:cSld>
  <p:clrMapOvr>
    <a:masterClrMapping/>
  </p:clrMapOvr>
  <p:transition spd="med">
    <p:spli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BD66585-4BE8-4316-914E-EAC60B1A3F81}"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EAF0ABF-B7A7-4F0D-B03E-D6F3F70EA41A}" type="slidenum">
              <a:rPr lang="ru-RU"/>
              <a:pPr>
                <a:defRPr/>
              </a:pPr>
              <a:t>‹#›</a:t>
            </a:fld>
            <a:endParaRPr lang="ru-RU"/>
          </a:p>
        </p:txBody>
      </p:sp>
    </p:spTree>
  </p:cSld>
  <p:clrMapOvr>
    <a:masterClrMapping/>
  </p:clrMapOvr>
  <p:transition spd="med">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оугольник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a:defRPr/>
            </a:lvl1pPr>
          </a:lstStyle>
          <a:p>
            <a:pPr>
              <a:defRPr/>
            </a:pPr>
            <a:fld id="{764BD8C3-E225-45DA-9A6C-14B0ED813D45}" type="datetimeFigureOut">
              <a:rPr lang="ru-RU"/>
              <a:pPr>
                <a:defRPr/>
              </a:pPr>
              <a:t>30.03.2021</a:t>
            </a:fld>
            <a:endParaRPr lang="ru-RU"/>
          </a:p>
        </p:txBody>
      </p:sp>
      <p:sp>
        <p:nvSpPr>
          <p:cNvPr id="10" name="Номер слайда 12"/>
          <p:cNvSpPr>
            <a:spLocks noGrp="1"/>
          </p:cNvSpPr>
          <p:nvPr>
            <p:ph type="sldNum" sz="quarter" idx="11"/>
          </p:nvPr>
        </p:nvSpPr>
        <p:spPr>
          <a:xfrm>
            <a:off x="0" y="4667250"/>
            <a:ext cx="1447800" cy="663575"/>
          </a:xfrm>
        </p:spPr>
        <p:txBody>
          <a:bodyPr rtlCol="0"/>
          <a:lstStyle>
            <a:lvl1pPr>
              <a:defRPr sz="2800" smtClean="0"/>
            </a:lvl1pPr>
          </a:lstStyle>
          <a:p>
            <a:pPr>
              <a:defRPr/>
            </a:pPr>
            <a:fld id="{464568FA-35DB-4B16-93F7-E2BFC5651463}" type="slidenum">
              <a:rPr lang="ru-RU"/>
              <a:pPr>
                <a:defRPr/>
              </a:pPr>
              <a:t>‹#›</a:t>
            </a:fld>
            <a:endParaRPr 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40FF9E3-BAEC-4D87-9FB4-4A70936CBE2C}"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672405-2CB3-407A-A3B2-382D4435A08F}" type="slidenum">
              <a:rPr lang="ru-RU"/>
              <a:pPr>
                <a:defRPr/>
              </a:pPr>
              <a:t>‹#›</a:t>
            </a:fld>
            <a:endParaRPr lang="ru-RU"/>
          </a:p>
        </p:txBody>
      </p:sp>
    </p:spTree>
  </p:cSld>
  <p:clrMapOvr>
    <a:masterClrMapping/>
  </p:clrMapOvr>
  <p:transition spd="med">
    <p:spli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D57AB99-CC7A-41B0-B1A9-7A37DB4C0416}"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2D9CC2B-C4E7-427F-8C1E-77762554660F}" type="slidenum">
              <a:rPr lang="ru-RU"/>
              <a:pPr>
                <a:defRPr/>
              </a:pPr>
              <a:t>‹#›</a:t>
            </a:fld>
            <a:endParaRPr lang="ru-RU"/>
          </a:p>
        </p:txBody>
      </p:sp>
    </p:spTree>
  </p:cSld>
  <p:clrMapOvr>
    <a:masterClrMapping/>
  </p:clrMapOvr>
  <p:transition spd="med">
    <p:spli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844DC72-51B8-40BE-8AFA-9E5BA390C36D}"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1CAC180-BF56-40C0-B58D-511F9F6C3138}" type="slidenum">
              <a:rPr lang="ru-RU"/>
              <a:pPr>
                <a:defRPr/>
              </a:pPr>
              <a:t>‹#›</a:t>
            </a:fld>
            <a:endParaRPr lang="ru-RU"/>
          </a:p>
        </p:txBody>
      </p:sp>
    </p:spTree>
  </p:cSld>
  <p:clrMapOvr>
    <a:masterClrMapping/>
  </p:clrMapOvr>
  <p:transition spd="med">
    <p:spli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A4BCF51-34C4-419F-8493-C5D30C1430FD}" type="datetimeFigureOut">
              <a:rPr lang="ru-RU"/>
              <a:pPr>
                <a:defRPr/>
              </a:pPr>
              <a:t>30.03.2021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A9373BA-E832-4300-AA86-630E54626577}" type="slidenum">
              <a:rPr lang="ru-RU"/>
              <a:pPr>
                <a:defRPr/>
              </a:pPr>
              <a:t>‹#›</a:t>
            </a:fld>
            <a:endParaRPr lang="ru-RU"/>
          </a:p>
        </p:txBody>
      </p:sp>
    </p:spTree>
  </p:cSld>
  <p:clrMapOvr>
    <a:masterClrMapping/>
  </p:clrMapOvr>
  <p:transition spd="med">
    <p:spli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B7DB399-8278-4D64-B36C-8D0E89768614}" type="datetimeFigureOut">
              <a:rPr lang="ru-RU"/>
              <a:pPr>
                <a:defRPr/>
              </a:pPr>
              <a:t>30.03.2021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94423C0-7C69-4342-A568-32BA3190848A}" type="slidenum">
              <a:rPr lang="ru-RU"/>
              <a:pPr>
                <a:defRPr/>
              </a:pPr>
              <a:t>‹#›</a:t>
            </a:fld>
            <a:endParaRPr lang="ru-RU"/>
          </a:p>
        </p:txBody>
      </p:sp>
    </p:spTree>
  </p:cSld>
  <p:clrMapOvr>
    <a:masterClrMapping/>
  </p:clrMapOvr>
  <p:transition spd="med">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E4EA958-93E6-439A-803F-AD13C3CBEC0F}" type="datetimeFigureOut">
              <a:rPr lang="ru-RU"/>
              <a:pPr>
                <a:defRPr/>
              </a:pPr>
              <a:t>30.03.2021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07C3501-3A48-4AA9-8C2B-E1C5D84E74BA}" type="slidenum">
              <a:rPr lang="ru-RU"/>
              <a:pPr>
                <a:defRPr/>
              </a:pPr>
              <a:t>‹#›</a:t>
            </a:fld>
            <a:endParaRPr lang="ru-RU"/>
          </a:p>
        </p:txBody>
      </p:sp>
    </p:spTree>
  </p:cSld>
  <p:clrMapOvr>
    <a:masterClrMapping/>
  </p:clrMapOvr>
  <p:transition spd="med">
    <p:spli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A9CB8A6-526B-47E9-A5A6-0CD5EA12B970}"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EE7732-A5EA-4237-B8A4-A9A1B73985E8}" type="slidenum">
              <a:rPr lang="ru-RU"/>
              <a:pPr>
                <a:defRPr/>
              </a:pPr>
              <a:t>‹#›</a:t>
            </a:fld>
            <a:endParaRPr lang="ru-RU"/>
          </a:p>
        </p:txBody>
      </p:sp>
    </p:spTree>
  </p:cSld>
  <p:clrMapOvr>
    <a:masterClrMapping/>
  </p:clrMapOvr>
  <p:transition spd="med">
    <p:spli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2F6BC75-DC99-4006-ABED-5DF37CD1E47F}" type="datetimeFigureOut">
              <a:rPr lang="ru-RU"/>
              <a:pPr>
                <a:defRPr/>
              </a:pPr>
              <a:t>30.03.2021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AB01E79-A9F1-4806-9956-DEB4DB8480A6}" type="slidenum">
              <a:rPr lang="ru-RU"/>
              <a:pPr>
                <a:defRPr/>
              </a:pPr>
              <a:t>‹#›</a:t>
            </a:fld>
            <a:endParaRPr lang="ru-RU"/>
          </a:p>
        </p:txBody>
      </p:sp>
    </p:spTree>
  </p:cSld>
  <p:clrMapOvr>
    <a:masterClrMapping/>
  </p:clrMapOvr>
  <p:transition spd="med">
    <p:spli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C6C534-A163-4CFE-AB10-DBD400151647}"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02292C-5200-46F2-987D-769CC057747C}" type="slidenum">
              <a:rPr lang="ru-RU"/>
              <a:pPr>
                <a:defRPr/>
              </a:pPr>
              <a:t>‹#›</a:t>
            </a:fld>
            <a:endParaRPr lang="ru-RU"/>
          </a:p>
        </p:txBody>
      </p:sp>
    </p:spTree>
  </p:cSld>
  <p:clrMapOvr>
    <a:masterClrMapping/>
  </p:clrMapOvr>
  <p:transition spd="med">
    <p:spli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F48A167-BC47-4BFF-9C22-42F4FC953DBD}" type="datetimeFigureOut">
              <a:rPr lang="ru-RU"/>
              <a:pPr>
                <a:defRPr/>
              </a:pPr>
              <a:t>30.03.2021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E460B52-AC7A-4519-B4F8-22951F0B3E56}" type="slidenum">
              <a:rPr lang="ru-RU"/>
              <a:pPr>
                <a:defRPr/>
              </a:pPr>
              <a:t>‹#›</a:t>
            </a:fld>
            <a:endParaRPr lang="ru-RU"/>
          </a:p>
        </p:txBody>
      </p:sp>
    </p:spTree>
  </p:cSld>
  <p:clrMapOvr>
    <a:masterClrMapping/>
  </p:clrMapOvr>
  <p:transition spd="med">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4F9AD12E-FD46-4DBD-B523-8B8E48598FD8}" type="datetimeFigureOut">
              <a:rPr lang="ru-RU"/>
              <a:pPr>
                <a:defRPr/>
              </a:pPr>
              <a:t>30.03.2021</a:t>
            </a:fld>
            <a:endParaRPr lang="ru-RU"/>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F305D5A8-F0E5-43FE-A8A9-C94048CB1E0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81" r:id="rId1"/>
    <p:sldLayoutId id="2147483792" r:id="rId2"/>
    <p:sldLayoutId id="2147483882" r:id="rId3"/>
    <p:sldLayoutId id="2147483883" r:id="rId4"/>
    <p:sldLayoutId id="2147483884" r:id="rId5"/>
    <p:sldLayoutId id="2147483791" r:id="rId6"/>
    <p:sldLayoutId id="2147483885" r:id="rId7"/>
    <p:sldLayoutId id="2147483790" r:id="rId8"/>
    <p:sldLayoutId id="2147483886" r:id="rId9"/>
    <p:sldLayoutId id="2147483789" r:id="rId10"/>
    <p:sldLayoutId id="2147483887"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339527AE-6944-4620-9088-51D8496739BB}" type="datetimeFigureOut">
              <a:rPr lang="ru-RU"/>
              <a:pPr>
                <a:defRPr/>
              </a:pPr>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5567903E-735D-469A-B21B-4E7B5FC916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3" r:id="rId1"/>
    <p:sldLayoutId id="2147483802" r:id="rId2"/>
    <p:sldLayoutId id="2147483801" r:id="rId3"/>
    <p:sldLayoutId id="2147483800" r:id="rId4"/>
    <p:sldLayoutId id="2147483799" r:id="rId5"/>
    <p:sldLayoutId id="2147483798" r:id="rId6"/>
    <p:sldLayoutId id="2147483797" r:id="rId7"/>
    <p:sldLayoutId id="2147483796" r:id="rId8"/>
    <p:sldLayoutId id="2147483795" r:id="rId9"/>
    <p:sldLayoutId id="2147483794" r:id="rId10"/>
    <p:sldLayoutId id="2147483793" r:id="rId11"/>
  </p:sldLayoutIdLst>
  <p:transition spd="med">
    <p:spli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560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030234B9-4909-471E-86C0-C15EBB6F3769}" type="datetimeFigureOut">
              <a:rPr lang="ru-RU"/>
              <a:pPr>
                <a:defRPr/>
              </a:pPr>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E0DED0F1-FC75-4CD5-9227-E07E1B40D72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4" r:id="rId1"/>
    <p:sldLayoutId id="2147483813" r:id="rId2"/>
    <p:sldLayoutId id="2147483812" r:id="rId3"/>
    <p:sldLayoutId id="2147483811" r:id="rId4"/>
    <p:sldLayoutId id="2147483810" r:id="rId5"/>
    <p:sldLayoutId id="2147483809" r:id="rId6"/>
    <p:sldLayoutId id="2147483808" r:id="rId7"/>
    <p:sldLayoutId id="2147483807" r:id="rId8"/>
    <p:sldLayoutId id="2147483806" r:id="rId9"/>
    <p:sldLayoutId id="2147483805" r:id="rId10"/>
    <p:sldLayoutId id="2147483804" r:id="rId11"/>
  </p:sldLayoutIdLst>
  <p:transition spd="med">
    <p:spli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789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E904236A-DA08-48D3-8621-ABF0EB3BED98}" type="datetimeFigureOut">
              <a:rPr lang="ru-RU"/>
              <a:pPr>
                <a:defRPr/>
              </a:pPr>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3B92D007-F4BD-4E60-8E37-01686D95852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5" r:id="rId1"/>
    <p:sldLayoutId id="2147483824" r:id="rId2"/>
    <p:sldLayoutId id="2147483823" r:id="rId3"/>
    <p:sldLayoutId id="2147483822" r:id="rId4"/>
    <p:sldLayoutId id="2147483821" r:id="rId5"/>
    <p:sldLayoutId id="2147483820" r:id="rId6"/>
    <p:sldLayoutId id="2147483819" r:id="rId7"/>
    <p:sldLayoutId id="2147483818" r:id="rId8"/>
    <p:sldLayoutId id="2147483817" r:id="rId9"/>
    <p:sldLayoutId id="2147483816" r:id="rId10"/>
    <p:sldLayoutId id="2147483815" r:id="rId11"/>
  </p:sldLayoutIdLst>
  <p:transition spd="med">
    <p:spli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017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2121B2D7-DEED-49B6-9BB5-E1A20D02FC0F}" type="datetimeFigureOut">
              <a:rPr lang="ru-RU"/>
              <a:pPr>
                <a:defRPr/>
              </a:pPr>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DA97BFB7-B575-4C30-8324-2E284B30023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36" r:id="rId1"/>
    <p:sldLayoutId id="2147483835" r:id="rId2"/>
    <p:sldLayoutId id="2147483834" r:id="rId3"/>
    <p:sldLayoutId id="2147483833" r:id="rId4"/>
    <p:sldLayoutId id="2147483832" r:id="rId5"/>
    <p:sldLayoutId id="2147483831" r:id="rId6"/>
    <p:sldLayoutId id="2147483830" r:id="rId7"/>
    <p:sldLayoutId id="2147483829" r:id="rId8"/>
    <p:sldLayoutId id="2147483828" r:id="rId9"/>
    <p:sldLayoutId id="2147483827" r:id="rId10"/>
    <p:sldLayoutId id="2147483826" r:id="rId11"/>
  </p:sldLayoutIdLst>
  <p:transition spd="med">
    <p:spli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46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BA7F03EB-7A89-4978-A307-70F0ACD0FC99}" type="datetimeFigureOut">
              <a:rPr lang="ru-RU"/>
              <a:pPr>
                <a:defRPr/>
              </a:pPr>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E33D9B29-202B-4DBB-AAD3-81A7EA08B0F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47" r:id="rId1"/>
    <p:sldLayoutId id="2147483846" r:id="rId2"/>
    <p:sldLayoutId id="2147483845" r:id="rId3"/>
    <p:sldLayoutId id="2147483844" r:id="rId4"/>
    <p:sldLayoutId id="2147483843" r:id="rId5"/>
    <p:sldLayoutId id="2147483842" r:id="rId6"/>
    <p:sldLayoutId id="2147483841" r:id="rId7"/>
    <p:sldLayoutId id="2147483840" r:id="rId8"/>
    <p:sldLayoutId id="2147483839" r:id="rId9"/>
    <p:sldLayoutId id="2147483838" r:id="rId10"/>
    <p:sldLayoutId id="2147483837" r:id="rId11"/>
  </p:sldLayoutIdLst>
  <p:transition spd="med">
    <p:spli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475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7B4B0DB2-4B50-409D-8B62-EAD6A7E35B76}" type="datetimeFigureOut">
              <a:rPr lang="ru-RU"/>
              <a:pPr>
                <a:defRPr/>
              </a:pPr>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55E67EDA-8874-4476-862D-296373B8EFA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58" r:id="rId1"/>
    <p:sldLayoutId id="2147483857" r:id="rId2"/>
    <p:sldLayoutId id="2147483856" r:id="rId3"/>
    <p:sldLayoutId id="2147483855" r:id="rId4"/>
    <p:sldLayoutId id="2147483854" r:id="rId5"/>
    <p:sldLayoutId id="2147483853" r:id="rId6"/>
    <p:sldLayoutId id="2147483852" r:id="rId7"/>
    <p:sldLayoutId id="2147483851" r:id="rId8"/>
    <p:sldLayoutId id="2147483850" r:id="rId9"/>
    <p:sldLayoutId id="2147483849" r:id="rId10"/>
    <p:sldLayoutId id="2147483848" r:id="rId11"/>
  </p:sldLayoutIdLst>
  <p:transition spd="med">
    <p:spli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04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704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E9512F1B-EB49-4D6D-978B-D480E6E89A9A}" type="datetimeFigureOut">
              <a:rPr lang="ru-RU"/>
              <a:pPr>
                <a:defRPr/>
              </a:pPr>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D68B22A6-F0D9-45DA-A9D4-0CC471F73EB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69" r:id="rId1"/>
    <p:sldLayoutId id="2147483868" r:id="rId2"/>
    <p:sldLayoutId id="2147483867" r:id="rId3"/>
    <p:sldLayoutId id="2147483866" r:id="rId4"/>
    <p:sldLayoutId id="2147483865" r:id="rId5"/>
    <p:sldLayoutId id="2147483864" r:id="rId6"/>
    <p:sldLayoutId id="2147483863" r:id="rId7"/>
    <p:sldLayoutId id="2147483862" r:id="rId8"/>
    <p:sldLayoutId id="2147483861" r:id="rId9"/>
    <p:sldLayoutId id="2147483860" r:id="rId10"/>
    <p:sldLayoutId id="2147483859" r:id="rId11"/>
  </p:sldLayoutIdLst>
  <p:transition spd="med">
    <p:spli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93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6CE5958A-174C-43A1-A217-32B2D4431611}" type="datetimeFigureOut">
              <a:rPr lang="ru-RU"/>
              <a:pPr>
                <a:defRPr/>
              </a:pPr>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F6D2EE36-34E6-40F9-A95F-5B7EA1053BE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80" r:id="rId1"/>
    <p:sldLayoutId id="2147483879" r:id="rId2"/>
    <p:sldLayoutId id="2147483878" r:id="rId3"/>
    <p:sldLayoutId id="2147483877" r:id="rId4"/>
    <p:sldLayoutId id="2147483876" r:id="rId5"/>
    <p:sldLayoutId id="2147483875" r:id="rId6"/>
    <p:sldLayoutId id="2147483874" r:id="rId7"/>
    <p:sldLayoutId id="2147483873" r:id="rId8"/>
    <p:sldLayoutId id="2147483872" r:id="rId9"/>
    <p:sldLayoutId id="2147483871" r:id="rId10"/>
    <p:sldLayoutId id="2147483870" r:id="rId11"/>
  </p:sldLayoutIdLst>
  <p:transition spd="med">
    <p:spli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gi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gif"/><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gif"/><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gif"/><Relationship Id="rId1" Type="http://schemas.openxmlformats.org/officeDocument/2006/relationships/slideLayout" Target="../slideLayouts/slideLayout6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gif"/><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gif"/><Relationship Id="rId1" Type="http://schemas.openxmlformats.org/officeDocument/2006/relationships/slideLayout" Target="../slideLayouts/slideLayout78.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gif"/><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3"/>
          <p:cNvSpPr txBox="1">
            <a:spLocks noChangeArrowheads="1"/>
          </p:cNvSpPr>
          <p:nvPr/>
        </p:nvSpPr>
        <p:spPr bwMode="auto">
          <a:xfrm>
            <a:off x="377825" y="390525"/>
            <a:ext cx="7524750" cy="461963"/>
          </a:xfrm>
          <a:prstGeom prst="rect">
            <a:avLst/>
          </a:prstGeom>
          <a:noFill/>
          <a:ln w="9525">
            <a:noFill/>
            <a:miter lim="800000"/>
            <a:headEnd/>
            <a:tailEnd/>
          </a:ln>
        </p:spPr>
        <p:txBody>
          <a:bodyPr>
            <a:spAutoFit/>
          </a:bodyPr>
          <a:lstStyle/>
          <a:p>
            <a:pPr algn="ctr"/>
            <a:r>
              <a:rPr lang="ru-RU" sz="2400" b="1" dirty="0">
                <a:solidFill>
                  <a:srgbClr val="002060"/>
                </a:solidFill>
                <a:latin typeface="Times New Roman" pitchFamily="18" charset="0"/>
                <a:cs typeface="Times New Roman" pitchFamily="18" charset="0"/>
              </a:rPr>
              <a:t>Урок  шахмат</a:t>
            </a:r>
          </a:p>
        </p:txBody>
      </p:sp>
      <p:sp>
        <p:nvSpPr>
          <p:cNvPr id="2051" name="TextBox 4"/>
          <p:cNvSpPr txBox="1">
            <a:spLocks noChangeArrowheads="1"/>
          </p:cNvSpPr>
          <p:nvPr/>
        </p:nvSpPr>
        <p:spPr bwMode="auto">
          <a:xfrm>
            <a:off x="3707904" y="6165304"/>
            <a:ext cx="5289550" cy="369332"/>
          </a:xfrm>
          <a:prstGeom prst="rect">
            <a:avLst/>
          </a:prstGeom>
          <a:noFill/>
          <a:ln w="9525">
            <a:noFill/>
            <a:miter lim="800000"/>
            <a:headEnd/>
            <a:tailEnd/>
          </a:ln>
        </p:spPr>
        <p:txBody>
          <a:bodyPr>
            <a:spAutoFit/>
          </a:bodyPr>
          <a:lstStyle/>
          <a:p>
            <a:pPr algn="ctr" fontAlgn="auto">
              <a:spcBef>
                <a:spcPts val="0"/>
              </a:spcBef>
              <a:spcAft>
                <a:spcPts val="0"/>
              </a:spcAft>
              <a:defRPr/>
            </a:pPr>
            <a:r>
              <a:rPr lang="ru-RU" b="1" dirty="0" smtClean="0">
                <a:solidFill>
                  <a:srgbClr val="000066"/>
                </a:solidFill>
                <a:latin typeface="Times New Roman" pitchFamily="18" charset="0"/>
                <a:cs typeface="Times New Roman" pitchFamily="18" charset="0"/>
              </a:rPr>
              <a:t>Провёл: Глухов В.В.</a:t>
            </a:r>
            <a:endParaRPr lang="ru-RU" b="1" dirty="0">
              <a:solidFill>
                <a:srgbClr val="000066"/>
              </a:solidFill>
              <a:latin typeface="Times New Roman" pitchFamily="18" charset="0"/>
              <a:cs typeface="Times New Roman" pitchFamily="18" charset="0"/>
            </a:endParaRPr>
          </a:p>
        </p:txBody>
      </p:sp>
      <p:sp>
        <p:nvSpPr>
          <p:cNvPr id="111619" name="Прямоугольник 1"/>
          <p:cNvSpPr>
            <a:spLocks noChangeArrowheads="1"/>
          </p:cNvSpPr>
          <p:nvPr/>
        </p:nvSpPr>
        <p:spPr bwMode="auto">
          <a:xfrm>
            <a:off x="650875" y="2149475"/>
            <a:ext cx="7443788" cy="708025"/>
          </a:xfrm>
          <a:prstGeom prst="rect">
            <a:avLst/>
          </a:prstGeom>
          <a:noFill/>
          <a:ln w="9525">
            <a:noFill/>
            <a:miter lim="800000"/>
            <a:headEnd/>
            <a:tailEnd/>
          </a:ln>
        </p:spPr>
        <p:txBody>
          <a:bodyPr wrap="none">
            <a:spAutoFit/>
          </a:bodyPr>
          <a:lstStyle/>
          <a:p>
            <a:pPr algn="ctr"/>
            <a:r>
              <a:rPr lang="ru-RU" sz="4000" b="1">
                <a:solidFill>
                  <a:srgbClr val="C00000"/>
                </a:solidFill>
                <a:latin typeface="Times New Roman" pitchFamily="18" charset="0"/>
                <a:cs typeface="Times New Roman" pitchFamily="18" charset="0"/>
              </a:rPr>
              <a:t>«Шахматные фигуры. Король»</a:t>
            </a:r>
          </a:p>
        </p:txBody>
      </p:sp>
      <p:sp>
        <p:nvSpPr>
          <p:cNvPr id="111620" name="TextBox 2"/>
          <p:cNvSpPr txBox="1">
            <a:spLocks noChangeArrowheads="1"/>
          </p:cNvSpPr>
          <p:nvPr/>
        </p:nvSpPr>
        <p:spPr bwMode="auto">
          <a:xfrm>
            <a:off x="2087563" y="1433513"/>
            <a:ext cx="4430712" cy="954087"/>
          </a:xfrm>
          <a:prstGeom prst="rect">
            <a:avLst/>
          </a:prstGeom>
          <a:noFill/>
          <a:ln w="9525">
            <a:noFill/>
            <a:miter lim="800000"/>
            <a:headEnd/>
            <a:tailEnd/>
          </a:ln>
        </p:spPr>
        <p:txBody>
          <a:bodyPr>
            <a:spAutoFit/>
          </a:bodyPr>
          <a:lstStyle/>
          <a:p>
            <a:pPr algn="ctr"/>
            <a:r>
              <a:rPr lang="ru-RU" sz="2800" b="1" dirty="0">
                <a:solidFill>
                  <a:srgbClr val="000066"/>
                </a:solidFill>
                <a:latin typeface="Times New Roman" pitchFamily="18" charset="0"/>
                <a:cs typeface="Times New Roman" pitchFamily="18" charset="0"/>
              </a:rPr>
              <a:t>Тема </a:t>
            </a:r>
            <a:r>
              <a:rPr lang="ru-RU" sz="2800" b="1" dirty="0" smtClean="0">
                <a:solidFill>
                  <a:srgbClr val="000066"/>
                </a:solidFill>
                <a:latin typeface="Times New Roman" pitchFamily="18" charset="0"/>
                <a:cs typeface="Times New Roman" pitchFamily="18" charset="0"/>
              </a:rPr>
              <a:t>урока:</a:t>
            </a:r>
            <a:endParaRPr lang="ru-RU" sz="2800" b="1" dirty="0">
              <a:solidFill>
                <a:srgbClr val="000066"/>
              </a:solidFill>
              <a:latin typeface="Times New Roman" pitchFamily="18" charset="0"/>
              <a:cs typeface="Times New Roman" pitchFamily="18" charset="0"/>
            </a:endParaRPr>
          </a:p>
          <a:p>
            <a:endParaRPr lang="ru-RU" sz="2800" dirty="0">
              <a:latin typeface="Calibri" pitchFamily="34" charset="0"/>
            </a:endParaRPr>
          </a:p>
        </p:txBody>
      </p:sp>
      <p:pic>
        <p:nvPicPr>
          <p:cNvPr id="111622"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pic>
        <p:nvPicPr>
          <p:cNvPr id="1026" name="Picture 2" descr="C:\Users\Светлана\Downloads\FullSizeRender.jpg"/>
          <p:cNvPicPr>
            <a:picLocks noChangeAspect="1" noChangeArrowheads="1"/>
          </p:cNvPicPr>
          <p:nvPr/>
        </p:nvPicPr>
        <p:blipFill>
          <a:blip r:embed="rId3" cstate="print"/>
          <a:srcRect/>
          <a:stretch>
            <a:fillRect/>
          </a:stretch>
        </p:blipFill>
        <p:spPr bwMode="auto">
          <a:xfrm>
            <a:off x="683567" y="2924944"/>
            <a:ext cx="4218241" cy="3240360"/>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612775" y="228600"/>
            <a:ext cx="8153400" cy="990600"/>
          </a:xfrm>
        </p:spPr>
        <p:txBody>
          <a:bodyPr/>
          <a:lstStyle/>
          <a:p>
            <a:r>
              <a:rPr lang="ru-RU" smtClean="0">
                <a:solidFill>
                  <a:srgbClr val="FF0000"/>
                </a:solidFill>
                <a:latin typeface="Comic Sans MS" pitchFamily="66" charset="0"/>
              </a:rPr>
              <a:t>          </a:t>
            </a:r>
          </a:p>
        </p:txBody>
      </p:sp>
      <p:pic>
        <p:nvPicPr>
          <p:cNvPr id="120834" name="Рисунок 25"/>
          <p:cNvPicPr>
            <a:picLocks noChangeAspect="1" noChangeArrowheads="1"/>
          </p:cNvPicPr>
          <p:nvPr/>
        </p:nvPicPr>
        <p:blipFill>
          <a:blip r:embed="rId2" cstate="print"/>
          <a:srcRect/>
          <a:stretch>
            <a:fillRect/>
          </a:stretch>
        </p:blipFill>
        <p:spPr bwMode="auto">
          <a:xfrm>
            <a:off x="2843213" y="1700213"/>
            <a:ext cx="3168650" cy="3770312"/>
          </a:xfrm>
          <a:prstGeom prst="rect">
            <a:avLst/>
          </a:prstGeom>
          <a:noFill/>
          <a:ln w="9525">
            <a:noFill/>
            <a:miter lim="800000"/>
            <a:headEnd/>
            <a:tailEnd/>
          </a:ln>
        </p:spPr>
      </p:pic>
      <p:sp>
        <p:nvSpPr>
          <p:cNvPr id="3" name="Прямоугольник 2"/>
          <p:cNvSpPr/>
          <p:nvPr/>
        </p:nvSpPr>
        <p:spPr>
          <a:xfrm>
            <a:off x="3131840" y="502652"/>
            <a:ext cx="1775038" cy="584775"/>
          </a:xfrm>
          <a:prstGeom prst="rect">
            <a:avLst/>
          </a:prstGeom>
        </p:spPr>
        <p:txBody>
          <a:bodyPr wrap="none">
            <a:spAutoFit/>
          </a:bodyPr>
          <a:lstStyle/>
          <a:p>
            <a:pPr fontAlgn="auto">
              <a:spcBef>
                <a:spcPts val="0"/>
              </a:spcBef>
              <a:spcAft>
                <a:spcPts val="0"/>
              </a:spcAft>
              <a:defRPr/>
            </a:pPr>
            <a:r>
              <a:rPr lang="ru-RU" sz="3200" b="1" dirty="0">
                <a:ln>
                  <a:solidFill>
                    <a:srgbClr val="7A5100"/>
                  </a:solidFill>
                </a:ln>
                <a:solidFill>
                  <a:srgbClr val="002060"/>
                </a:solidFill>
                <a:effectLst>
                  <a:glow rad="101600">
                    <a:srgbClr val="94B6D2">
                      <a:satMod val="175000"/>
                      <a:alpha val="40000"/>
                    </a:srgbClr>
                  </a:glow>
                  <a:innerShdw blurRad="63500" dist="50800" dir="18900000">
                    <a:prstClr val="black">
                      <a:alpha val="50000"/>
                    </a:prstClr>
                  </a:innerShdw>
                </a:effectLst>
                <a:latin typeface="+mn-lt"/>
                <a:cs typeface="+mn-cs"/>
              </a:rPr>
              <a:t>Угадайте</a:t>
            </a:r>
            <a:endParaRPr lang="ru-RU" dirty="0">
              <a:latin typeface="+mn-lt"/>
              <a:cs typeface="+mn-cs"/>
            </a:endParaRPr>
          </a:p>
        </p:txBody>
      </p:sp>
      <p:pic>
        <p:nvPicPr>
          <p:cNvPr id="120836" name="Picture 2" descr="C:\Documents and Settings\Admin\Рабочий стол\Шахматы\Картинки\1501957ywkikh8gcb.gif"/>
          <p:cNvPicPr>
            <a:picLocks noChangeAspect="1" noChangeArrowheads="1" noCrop="1"/>
          </p:cNvPicPr>
          <p:nvPr/>
        </p:nvPicPr>
        <p:blipFill>
          <a:blip r:embed="rId3" cstate="print"/>
          <a:srcRect/>
          <a:stretch>
            <a:fillRect/>
          </a:stretch>
        </p:blipFill>
        <p:spPr bwMode="auto">
          <a:xfrm>
            <a:off x="285750" y="285750"/>
            <a:ext cx="1271588" cy="107156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Рисунок 1"/>
          <p:cNvPicPr>
            <a:picLocks noChangeAspect="1"/>
          </p:cNvPicPr>
          <p:nvPr/>
        </p:nvPicPr>
        <p:blipFill>
          <a:blip r:embed="rId2" cstate="print"/>
          <a:srcRect/>
          <a:stretch>
            <a:fillRect/>
          </a:stretch>
        </p:blipFill>
        <p:spPr bwMode="auto">
          <a:xfrm>
            <a:off x="1258888" y="1628775"/>
            <a:ext cx="6129337" cy="5113338"/>
          </a:xfrm>
          <a:prstGeom prst="rect">
            <a:avLst/>
          </a:prstGeom>
          <a:noFill/>
          <a:ln w="9525">
            <a:noFill/>
            <a:miter lim="800000"/>
            <a:headEnd/>
            <a:tailEnd/>
          </a:ln>
        </p:spPr>
      </p:pic>
      <p:sp>
        <p:nvSpPr>
          <p:cNvPr id="121858" name="Объект 3"/>
          <p:cNvSpPr>
            <a:spLocks noGrp="1"/>
          </p:cNvSpPr>
          <p:nvPr>
            <p:ph sz="quarter" idx="1"/>
          </p:nvPr>
        </p:nvSpPr>
        <p:spPr>
          <a:xfrm>
            <a:off x="395288" y="188913"/>
            <a:ext cx="8153400" cy="647700"/>
          </a:xfrm>
        </p:spPr>
        <p:txBody>
          <a:bodyPr/>
          <a:lstStyle/>
          <a:p>
            <a:pPr marL="0" indent="0">
              <a:buFont typeface="Wingdings" pitchFamily="2" charset="2"/>
              <a:buNone/>
            </a:pPr>
            <a:r>
              <a:rPr lang="ru-RU" smtClean="0"/>
              <a:t>                           </a:t>
            </a:r>
            <a:r>
              <a:rPr lang="ru-RU" b="1" smtClean="0">
                <a:solidFill>
                  <a:srgbClr val="002060"/>
                </a:solidFill>
              </a:rPr>
              <a:t>Расставь фигуры</a:t>
            </a:r>
          </a:p>
        </p:txBody>
      </p:sp>
      <p:pic>
        <p:nvPicPr>
          <p:cNvPr id="121859" name="Picture 2" descr="C:\Documents and Settings\Admin\Рабочий стол\Шахматы\Картинки\1501957ywkikh8gcb.gif"/>
          <p:cNvPicPr>
            <a:picLocks noChangeAspect="1" noChangeArrowheads="1" noCrop="1"/>
          </p:cNvPicPr>
          <p:nvPr/>
        </p:nvPicPr>
        <p:blipFill>
          <a:blip r:embed="rId3" cstate="print"/>
          <a:srcRect/>
          <a:stretch>
            <a:fillRect/>
          </a:stretch>
        </p:blipFill>
        <p:spPr bwMode="auto">
          <a:xfrm>
            <a:off x="285750" y="285750"/>
            <a:ext cx="1271588"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8"/>
          <p:cNvSpPr>
            <a:spLocks noGrp="1"/>
          </p:cNvSpPr>
          <p:nvPr>
            <p:ph type="title"/>
          </p:nvPr>
        </p:nvSpPr>
        <p:spPr>
          <a:xfrm>
            <a:off x="612775" y="228600"/>
            <a:ext cx="8153400" cy="990600"/>
          </a:xfrm>
          <a:ln w="38100">
            <a:solidFill>
              <a:srgbClr val="00B0F0"/>
            </a:solidFill>
          </a:ln>
        </p:spPr>
        <p:txBody>
          <a:bodyPr rtlCol="0">
            <a:normAutofit/>
          </a:bodyPr>
          <a:lstStyle/>
          <a:p>
            <a:pPr fontAlgn="auto">
              <a:spcAft>
                <a:spcPts val="0"/>
              </a:spcAft>
              <a:defRPr/>
            </a:pPr>
            <a:r>
              <a:rPr lang="en-US" sz="4000" b="1" dirty="0" smtClean="0">
                <a:solidFill>
                  <a:srgbClr val="FF66CC"/>
                </a:solidFill>
                <a:effectLst>
                  <a:outerShdw blurRad="38100" dist="38100" dir="2700000" algn="tl">
                    <a:srgbClr val="000000">
                      <a:alpha val="43137"/>
                    </a:srgbClr>
                  </a:outerShdw>
                </a:effectLst>
              </a:rPr>
              <a:t>I</a:t>
            </a:r>
            <a:r>
              <a:rPr lang="ru-RU" sz="4000" b="1" dirty="0" smtClean="0">
                <a:solidFill>
                  <a:srgbClr val="FF66CC"/>
                </a:solidFill>
                <a:effectLst>
                  <a:outerShdw blurRad="38100" dist="38100" dir="2700000" algn="tl">
                    <a:srgbClr val="000000">
                      <a:alpha val="43137"/>
                    </a:srgbClr>
                  </a:outerShdw>
                </a:effectLst>
              </a:rPr>
              <a:t> чемпион </a:t>
            </a:r>
            <a:r>
              <a:rPr lang="ru-RU" sz="4000" b="1" dirty="0">
                <a:solidFill>
                  <a:srgbClr val="FF66CC"/>
                </a:solidFill>
                <a:effectLst>
                  <a:outerShdw blurRad="38100" dist="38100" dir="2700000" algn="tl">
                    <a:srgbClr val="000000">
                      <a:alpha val="43137"/>
                    </a:srgbClr>
                  </a:outerShdw>
                </a:effectLst>
              </a:rPr>
              <a:t> </a:t>
            </a:r>
            <a:r>
              <a:rPr lang="ru-RU" sz="4000" b="1" dirty="0" smtClean="0">
                <a:solidFill>
                  <a:srgbClr val="FF66CC"/>
                </a:solidFill>
                <a:effectLst>
                  <a:outerShdw blurRad="38100" dist="38100" dir="2700000" algn="tl">
                    <a:srgbClr val="000000">
                      <a:alpha val="43137"/>
                    </a:srgbClr>
                  </a:outerShdw>
                </a:effectLst>
              </a:rPr>
              <a:t>   Ребусы</a:t>
            </a:r>
          </a:p>
        </p:txBody>
      </p:sp>
      <p:sp>
        <p:nvSpPr>
          <p:cNvPr id="122882" name="Содержимое 4"/>
          <p:cNvSpPr>
            <a:spLocks noGrp="1"/>
          </p:cNvSpPr>
          <p:nvPr>
            <p:ph sz="quarter" idx="1"/>
          </p:nvPr>
        </p:nvSpPr>
        <p:spPr>
          <a:xfrm>
            <a:off x="612775" y="1600200"/>
            <a:ext cx="8153400" cy="4495800"/>
          </a:xfrm>
        </p:spPr>
        <p:txBody>
          <a:bodyPr/>
          <a:lstStyle/>
          <a:p>
            <a:pPr>
              <a:buFont typeface="Arial" charset="0"/>
              <a:buNone/>
            </a:pPr>
            <a:r>
              <a:rPr lang="ru-RU" sz="16600" b="1" smtClean="0">
                <a:solidFill>
                  <a:srgbClr val="FFC000"/>
                </a:solidFill>
              </a:rPr>
              <a:t>И</a:t>
            </a:r>
            <a:r>
              <a:rPr lang="ru-RU" sz="16600" b="1" smtClean="0">
                <a:solidFill>
                  <a:srgbClr val="00B050"/>
                </a:solidFill>
              </a:rPr>
              <a:t>г    </a:t>
            </a:r>
          </a:p>
        </p:txBody>
      </p:sp>
      <p:pic>
        <p:nvPicPr>
          <p:cNvPr id="122883" name="Рисунок 14" descr="D:\Юля\НПК - для Шараповой\картинки для ребусов (отобранное)\природа\растения\ель.WMF"/>
          <p:cNvPicPr>
            <a:picLocks noChangeAspect="1" noChangeArrowheads="1"/>
          </p:cNvPicPr>
          <p:nvPr/>
        </p:nvPicPr>
        <p:blipFill>
          <a:blip r:embed="rId2" cstate="print"/>
          <a:srcRect/>
          <a:stretch>
            <a:fillRect/>
          </a:stretch>
        </p:blipFill>
        <p:spPr bwMode="auto">
          <a:xfrm>
            <a:off x="2143125" y="2428875"/>
            <a:ext cx="1357313" cy="1685925"/>
          </a:xfrm>
          <a:prstGeom prst="rect">
            <a:avLst/>
          </a:prstGeom>
          <a:noFill/>
          <a:ln w="9525">
            <a:noFill/>
            <a:miter lim="800000"/>
            <a:headEnd/>
            <a:tailEnd/>
          </a:ln>
        </p:spPr>
      </p:pic>
      <p:sp>
        <p:nvSpPr>
          <p:cNvPr id="11" name="Прямоугольник 10"/>
          <p:cNvSpPr/>
          <p:nvPr/>
        </p:nvSpPr>
        <p:spPr>
          <a:xfrm>
            <a:off x="3714745" y="3000372"/>
            <a:ext cx="785817" cy="1569660"/>
          </a:xfrm>
          <a:prstGeom prst="rect">
            <a:avLst/>
          </a:prstGeom>
          <a:noFill/>
        </p:spPr>
        <p:txBody>
          <a:bodyPr>
            <a:spAutoFit/>
          </a:bodyPr>
          <a:lstStyle/>
          <a:p>
            <a:pPr algn="ctr" fontAlgn="auto">
              <a:spcBef>
                <a:spcPts val="0"/>
              </a:spcBef>
              <a:spcAft>
                <a:spcPts val="0"/>
              </a:spcAft>
              <a:defRPr/>
            </a:pPr>
            <a:r>
              <a:rPr lang="ru-RU" sz="96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mn-lt"/>
                <a:cs typeface="+mn-cs"/>
              </a:rPr>
              <a:t>м</a:t>
            </a:r>
          </a:p>
        </p:txBody>
      </p:sp>
      <p:sp>
        <p:nvSpPr>
          <p:cNvPr id="12" name="Прямоугольник 11"/>
          <p:cNvSpPr/>
          <p:nvPr/>
        </p:nvSpPr>
        <p:spPr>
          <a:xfrm rot="20443225">
            <a:off x="3684959" y="1819231"/>
            <a:ext cx="1854232" cy="1754326"/>
          </a:xfrm>
          <a:prstGeom prst="rect">
            <a:avLst/>
          </a:prstGeom>
          <a:noFill/>
        </p:spPr>
        <p:txBody>
          <a:bodyPr>
            <a:spAutoFit/>
          </a:bodyPr>
          <a:lstStyle/>
          <a:p>
            <a:pPr algn="ctr" fontAlgn="auto">
              <a:spcBef>
                <a:spcPts val="0"/>
              </a:spcBef>
              <a:spcAft>
                <a:spcPts val="0"/>
              </a:spcAft>
              <a:defRPr/>
            </a:pPr>
            <a:r>
              <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100</a:t>
            </a:r>
          </a:p>
        </p:txBody>
      </p:sp>
      <p:sp>
        <p:nvSpPr>
          <p:cNvPr id="122886" name="TextBox 13"/>
          <p:cNvSpPr txBox="1">
            <a:spLocks noChangeArrowheads="1"/>
          </p:cNvSpPr>
          <p:nvPr/>
        </p:nvSpPr>
        <p:spPr bwMode="auto">
          <a:xfrm rot="-1425044">
            <a:off x="4970463" y="1687513"/>
            <a:ext cx="508000" cy="1200150"/>
          </a:xfrm>
          <a:prstGeom prst="rect">
            <a:avLst/>
          </a:prstGeom>
          <a:noFill/>
          <a:ln w="9525">
            <a:noFill/>
            <a:miter lim="800000"/>
            <a:headEnd/>
            <a:tailEnd/>
          </a:ln>
        </p:spPr>
        <p:txBody>
          <a:bodyPr>
            <a:spAutoFit/>
          </a:bodyPr>
          <a:lstStyle/>
          <a:p>
            <a:r>
              <a:rPr lang="ru-RU" sz="7200" b="1">
                <a:solidFill>
                  <a:srgbClr val="FF0000"/>
                </a:solidFill>
                <a:latin typeface="Calibri" pitchFamily="34" charset="0"/>
              </a:rPr>
              <a:t>,</a:t>
            </a:r>
          </a:p>
        </p:txBody>
      </p:sp>
      <p:sp>
        <p:nvSpPr>
          <p:cNvPr id="122887" name="TextBox 18"/>
          <p:cNvSpPr txBox="1">
            <a:spLocks noChangeArrowheads="1"/>
          </p:cNvSpPr>
          <p:nvPr/>
        </p:nvSpPr>
        <p:spPr bwMode="auto">
          <a:xfrm rot="-2486902">
            <a:off x="350838" y="2460625"/>
            <a:ext cx="1008062" cy="647700"/>
          </a:xfrm>
          <a:prstGeom prst="rect">
            <a:avLst/>
          </a:prstGeom>
          <a:noFill/>
          <a:ln w="9525">
            <a:noFill/>
            <a:miter lim="800000"/>
            <a:headEnd/>
            <a:tailEnd/>
          </a:ln>
        </p:spPr>
        <p:txBody>
          <a:bodyPr>
            <a:spAutoFit/>
          </a:bodyPr>
          <a:lstStyle/>
          <a:p>
            <a:r>
              <a:rPr lang="ru-RU" sz="3600" b="1" i="1">
                <a:solidFill>
                  <a:srgbClr val="403152"/>
                </a:solidFill>
                <a:latin typeface="Calibri" pitchFamily="34" charset="0"/>
              </a:rPr>
              <a:t>ль</a:t>
            </a:r>
          </a:p>
        </p:txBody>
      </p:sp>
      <p:pic>
        <p:nvPicPr>
          <p:cNvPr id="2059" name="Picture 11" descr="C:\Documents and Settings\user\Рабочий стол\для шахмат рисунки\1 чем.jpg"/>
          <p:cNvPicPr>
            <a:picLocks noChangeAspect="1" noChangeArrowheads="1"/>
          </p:cNvPicPr>
          <p:nvPr/>
        </p:nvPicPr>
        <p:blipFill>
          <a:blip r:embed="rId3" cstate="print"/>
          <a:srcRect/>
          <a:stretch>
            <a:fillRect/>
          </a:stretch>
        </p:blipFill>
        <p:spPr bwMode="auto">
          <a:xfrm>
            <a:off x="642938" y="285750"/>
            <a:ext cx="2643187" cy="1985963"/>
          </a:xfrm>
          <a:prstGeom prst="rect">
            <a:avLst/>
          </a:prstGeom>
          <a:noFill/>
          <a:ln w="9525">
            <a:solidFill>
              <a:srgbClr val="00B0F0"/>
            </a:solidFill>
            <a:miter lim="800000"/>
            <a:headEnd/>
            <a:tailEnd/>
          </a:ln>
        </p:spPr>
      </p:pic>
      <p:pic>
        <p:nvPicPr>
          <p:cNvPr id="122889" name="Picture 14" descr="C:\Documents and Settings\user\Рабочий стол\для шахмат рисунки\фигура 3.jpeg"/>
          <p:cNvPicPr>
            <a:picLocks noChangeAspect="1" noChangeArrowheads="1"/>
          </p:cNvPicPr>
          <p:nvPr/>
        </p:nvPicPr>
        <p:blipFill>
          <a:blip r:embed="rId4" cstate="print"/>
          <a:srcRect/>
          <a:stretch>
            <a:fillRect/>
          </a:stretch>
        </p:blipFill>
        <p:spPr bwMode="auto">
          <a:xfrm>
            <a:off x="8215313" y="571500"/>
            <a:ext cx="582612" cy="800100"/>
          </a:xfrm>
          <a:prstGeom prst="rect">
            <a:avLst/>
          </a:prstGeom>
          <a:noFill/>
          <a:ln w="9525">
            <a:noFill/>
            <a:miter lim="800000"/>
            <a:headEnd/>
            <a:tailEnd/>
          </a:ln>
        </p:spPr>
      </p:pic>
      <p:sp>
        <p:nvSpPr>
          <p:cNvPr id="16" name="Прямоугольник 15"/>
          <p:cNvSpPr/>
          <p:nvPr/>
        </p:nvSpPr>
        <p:spPr>
          <a:xfrm>
            <a:off x="507043" y="5418536"/>
            <a:ext cx="6779602" cy="1077218"/>
          </a:xfrm>
          <a:prstGeom prst="rect">
            <a:avLst/>
          </a:prstGeom>
          <a:noFill/>
        </p:spPr>
        <p:txBody>
          <a:bodyPr>
            <a:spAutoFit/>
          </a:bodyPr>
          <a:lstStyle/>
          <a:p>
            <a:pPr algn="ctr">
              <a:defRPr/>
            </a:pP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rPr>
              <a:t>вИЛЬгельм</a:t>
            </a:r>
            <a:r>
              <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rPr>
              <a:t> </a:t>
            </a: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rPr>
              <a:t>Стейниц</a:t>
            </a:r>
            <a:endPar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endParaRPr>
          </a:p>
          <a:p>
            <a:pPr algn="ctr">
              <a:defRPr/>
            </a:pPr>
            <a:r>
              <a:rPr lang="ru-RU" sz="28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rPr>
              <a:t>Австрия, 1886 - 1894</a:t>
            </a:r>
            <a:endParaRPr lang="ru-RU" sz="24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endParaRPr>
          </a:p>
        </p:txBody>
      </p:sp>
      <p:pic>
        <p:nvPicPr>
          <p:cNvPr id="122891" name="Picture 17" descr="C:\Documents and Settings\user\Рабочий стол\для шахмат рисунки\ошейник.jpg"/>
          <p:cNvPicPr>
            <a:picLocks noChangeAspect="1" noChangeArrowheads="1"/>
          </p:cNvPicPr>
          <p:nvPr/>
        </p:nvPicPr>
        <p:blipFill>
          <a:blip r:embed="rId5" cstate="print"/>
          <a:srcRect/>
          <a:stretch>
            <a:fillRect/>
          </a:stretch>
        </p:blipFill>
        <p:spPr bwMode="auto">
          <a:xfrm>
            <a:off x="5786438" y="2786063"/>
            <a:ext cx="1714500" cy="1522412"/>
          </a:xfrm>
          <a:prstGeom prst="rect">
            <a:avLst/>
          </a:prstGeom>
          <a:noFill/>
          <a:ln w="9525">
            <a:noFill/>
            <a:miter lim="800000"/>
            <a:headEnd/>
            <a:tailEnd/>
          </a:ln>
        </p:spPr>
      </p:pic>
      <p:sp>
        <p:nvSpPr>
          <p:cNvPr id="122892" name="TextBox 19"/>
          <p:cNvSpPr txBox="1">
            <a:spLocks noChangeArrowheads="1"/>
          </p:cNvSpPr>
          <p:nvPr/>
        </p:nvSpPr>
        <p:spPr bwMode="auto">
          <a:xfrm>
            <a:off x="5143500" y="3643313"/>
            <a:ext cx="785813" cy="1016000"/>
          </a:xfrm>
          <a:prstGeom prst="rect">
            <a:avLst/>
          </a:prstGeom>
          <a:noFill/>
          <a:ln w="9525">
            <a:noFill/>
            <a:miter lim="800000"/>
            <a:headEnd/>
            <a:tailEnd/>
          </a:ln>
        </p:spPr>
        <p:txBody>
          <a:bodyPr>
            <a:spAutoFit/>
          </a:bodyPr>
          <a:lstStyle/>
          <a:p>
            <a:r>
              <a:rPr lang="ru-RU" sz="6000" b="1">
                <a:solidFill>
                  <a:srgbClr val="FF0000"/>
                </a:solidFill>
              </a:rPr>
              <a:t>,,</a:t>
            </a:r>
          </a:p>
        </p:txBody>
      </p:sp>
      <p:sp>
        <p:nvSpPr>
          <p:cNvPr id="122893" name="TextBox 20"/>
          <p:cNvSpPr txBox="1">
            <a:spLocks noChangeArrowheads="1"/>
          </p:cNvSpPr>
          <p:nvPr/>
        </p:nvSpPr>
        <p:spPr bwMode="auto">
          <a:xfrm>
            <a:off x="7429500" y="3714750"/>
            <a:ext cx="571500" cy="923925"/>
          </a:xfrm>
          <a:prstGeom prst="rect">
            <a:avLst/>
          </a:prstGeom>
          <a:noFill/>
          <a:ln w="9525">
            <a:noFill/>
            <a:miter lim="800000"/>
            <a:headEnd/>
            <a:tailEnd/>
          </a:ln>
        </p:spPr>
        <p:txBody>
          <a:bodyPr>
            <a:spAutoFit/>
          </a:bodyPr>
          <a:lstStyle/>
          <a:p>
            <a:r>
              <a:rPr lang="ru-RU" sz="5400" b="1">
                <a:solidFill>
                  <a:srgbClr val="FF0000"/>
                </a:solidFill>
              </a:rPr>
              <a:t>,</a:t>
            </a:r>
          </a:p>
        </p:txBody>
      </p:sp>
      <p:sp>
        <p:nvSpPr>
          <p:cNvPr id="22" name="Прямоугольник 21"/>
          <p:cNvSpPr/>
          <p:nvPr/>
        </p:nvSpPr>
        <p:spPr>
          <a:xfrm>
            <a:off x="7715272" y="2967335"/>
            <a:ext cx="1000132" cy="1107996"/>
          </a:xfrm>
          <a:prstGeom prst="rect">
            <a:avLst/>
          </a:prstGeom>
          <a:noFill/>
        </p:spPr>
        <p:txBody>
          <a:bodyPr>
            <a:spAutoFit/>
          </a:bodyPr>
          <a:lstStyle/>
          <a:p>
            <a:pPr algn="ctr">
              <a:defRPr/>
            </a:pPr>
            <a:r>
              <a:rPr lang="ru-RU" sz="6600" b="1" dirty="0">
                <a:ln w="18000">
                  <a:solidFill>
                    <a:srgbClr val="C0504D">
                      <a:satMod val="140000"/>
                    </a:srgbClr>
                  </a:solidFill>
                  <a:prstDash val="solid"/>
                  <a:miter lim="800000"/>
                </a:ln>
                <a:noFill/>
                <a:effectLst>
                  <a:outerShdw blurRad="25500" dist="23000" dir="7020000" algn="tl">
                    <a:srgbClr val="000000">
                      <a:alpha val="50000"/>
                    </a:srgbClr>
                  </a:outerShdw>
                </a:effectLst>
                <a:cs typeface="+mn-cs"/>
              </a:rPr>
              <a:t>Ц</a:t>
            </a:r>
          </a:p>
        </p:txBody>
      </p:sp>
      <p:cxnSp>
        <p:nvCxnSpPr>
          <p:cNvPr id="24" name="Прямая со стрелкой 23"/>
          <p:cNvCxnSpPr/>
          <p:nvPr/>
        </p:nvCxnSpPr>
        <p:spPr>
          <a:xfrm rot="16200000" flipH="1">
            <a:off x="6000751" y="2643187"/>
            <a:ext cx="785812" cy="2143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285750" y="2357438"/>
            <a:ext cx="8429625" cy="2643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0" name="Заголовок 8"/>
          <p:cNvSpPr txBox="1">
            <a:spLocks/>
          </p:cNvSpPr>
          <p:nvPr/>
        </p:nvSpPr>
        <p:spPr bwMode="auto">
          <a:xfrm>
            <a:off x="3714750" y="1457325"/>
            <a:ext cx="4500563" cy="814388"/>
          </a:xfrm>
          <a:prstGeom prst="rect">
            <a:avLst/>
          </a:prstGeom>
          <a:noFill/>
          <a:ln w="38100">
            <a:solidFill>
              <a:srgbClr val="00B0F0"/>
            </a:solidFill>
          </a:ln>
          <a:extLst/>
        </p:spPr>
        <p:txBody>
          <a:bodyPr anchor="ctr">
            <a:normAutofit fontScale="6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smtClean="0">
                <a:solidFill>
                  <a:srgbClr val="FF66CC"/>
                </a:solidFill>
                <a:effectLst>
                  <a:outerShdw blurRad="38100" dist="38100" dir="2700000" algn="tl">
                    <a:srgbClr val="000000">
                      <a:alpha val="43137"/>
                    </a:srgbClr>
                  </a:outerShdw>
                </a:effectLst>
                <a:latin typeface="Calibri"/>
              </a:rPr>
              <a:t>I</a:t>
            </a:r>
            <a:r>
              <a:rPr lang="ru-RU" sz="4000" b="1" smtClean="0">
                <a:solidFill>
                  <a:srgbClr val="FF66CC"/>
                </a:solidFill>
                <a:effectLst>
                  <a:outerShdw blurRad="38100" dist="38100" dir="2700000" algn="tl">
                    <a:srgbClr val="000000">
                      <a:alpha val="43137"/>
                    </a:srgbClr>
                  </a:outerShdw>
                </a:effectLst>
              </a:rPr>
              <a:t> чемпион мира по шахматам</a:t>
            </a:r>
            <a:endParaRPr lang="ru-RU" sz="4000" b="1" dirty="0" smtClean="0">
              <a:solidFill>
                <a:srgbClr val="FF66CC"/>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checkerboard(across)">
                                      <p:cBhvr>
                                        <p:cTn id="7" dur="5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612775" y="228600"/>
            <a:ext cx="8153400" cy="990600"/>
          </a:xfrm>
          <a:ln w="28575">
            <a:solidFill>
              <a:srgbClr val="00B0F0"/>
            </a:solidFill>
          </a:ln>
        </p:spPr>
        <p:txBody>
          <a:bodyPr rtlCol="0">
            <a:normAutofit/>
          </a:bodyPr>
          <a:lstStyle/>
          <a:p>
            <a:pPr fontAlgn="auto">
              <a:spcAft>
                <a:spcPts val="0"/>
              </a:spcAft>
              <a:defRPr/>
            </a:pPr>
            <a:r>
              <a:rPr lang="en-US" b="1" dirty="0" smtClean="0">
                <a:solidFill>
                  <a:srgbClr val="FF66CC"/>
                </a:solidFill>
                <a:effectLst>
                  <a:outerShdw blurRad="38100" dist="38100" dir="2700000" algn="tl">
                    <a:srgbClr val="000000">
                      <a:alpha val="43137"/>
                    </a:srgbClr>
                  </a:outerShdw>
                </a:effectLst>
              </a:rPr>
              <a:t> </a:t>
            </a:r>
            <a:r>
              <a:rPr lang="en-US" sz="3200" b="1" dirty="0" smtClean="0">
                <a:solidFill>
                  <a:srgbClr val="FF66CC"/>
                </a:solidFill>
                <a:effectLst>
                  <a:outerShdw blurRad="38100" dist="38100" dir="2700000" algn="tl">
                    <a:srgbClr val="000000">
                      <a:alpha val="43137"/>
                    </a:srgbClr>
                  </a:outerShdw>
                </a:effectLst>
              </a:rPr>
              <a:t>II</a:t>
            </a:r>
            <a:r>
              <a:rPr lang="ru-RU" sz="3200" b="1" dirty="0" smtClean="0">
                <a:solidFill>
                  <a:srgbClr val="FF66CC"/>
                </a:solidFill>
                <a:effectLst>
                  <a:outerShdw blurRad="38100" dist="38100" dir="2700000" algn="tl">
                    <a:srgbClr val="000000">
                      <a:alpha val="43137"/>
                    </a:srgbClr>
                  </a:outerShdw>
                </a:effectLst>
              </a:rPr>
              <a:t> чемпион мира по шахматам</a:t>
            </a:r>
            <a:endParaRPr lang="ru-RU" sz="3200" dirty="0" smtClean="0"/>
          </a:p>
        </p:txBody>
      </p:sp>
      <p:pic>
        <p:nvPicPr>
          <p:cNvPr id="123906" name="Picture 3" descr="C:\Documents and Settings\user\Рабочий стол\для шахмат рисунки\рис. 4.gif"/>
          <p:cNvPicPr>
            <a:picLocks noGrp="1" noChangeAspect="1" noChangeArrowheads="1"/>
          </p:cNvPicPr>
          <p:nvPr>
            <p:ph sz="quarter" idx="1"/>
          </p:nvPr>
        </p:nvPicPr>
        <p:blipFill>
          <a:blip r:embed="rId2" cstate="print"/>
          <a:srcRect/>
          <a:stretch>
            <a:fillRect/>
          </a:stretch>
        </p:blipFill>
        <p:spPr>
          <a:xfrm>
            <a:off x="3905250" y="1600200"/>
            <a:ext cx="1568450" cy="4495800"/>
          </a:xfrm>
        </p:spPr>
      </p:pic>
      <p:pic>
        <p:nvPicPr>
          <p:cNvPr id="123907" name="Picture 4" descr="C:\Documents and Settings\user\Рабочий стол\для шахмат рисунки\рис 5.jpeg"/>
          <p:cNvPicPr>
            <a:picLocks noChangeAspect="1" noChangeArrowheads="1"/>
          </p:cNvPicPr>
          <p:nvPr/>
        </p:nvPicPr>
        <p:blipFill>
          <a:blip r:embed="rId3" cstate="print"/>
          <a:srcRect/>
          <a:stretch>
            <a:fillRect/>
          </a:stretch>
        </p:blipFill>
        <p:spPr bwMode="auto">
          <a:xfrm>
            <a:off x="3143250" y="2579688"/>
            <a:ext cx="1155700" cy="1420812"/>
          </a:xfrm>
          <a:prstGeom prst="rect">
            <a:avLst/>
          </a:prstGeom>
          <a:noFill/>
          <a:ln w="9525">
            <a:noFill/>
            <a:miter lim="800000"/>
            <a:headEnd/>
            <a:tailEnd/>
          </a:ln>
        </p:spPr>
      </p:pic>
      <p:pic>
        <p:nvPicPr>
          <p:cNvPr id="123908" name="Picture 5" descr="C:\Documents and Settings\user\Рабочий стол\для шахмат рисунки\рис 8.jpeg"/>
          <p:cNvPicPr>
            <a:picLocks noChangeAspect="1" noChangeArrowheads="1"/>
          </p:cNvPicPr>
          <p:nvPr/>
        </p:nvPicPr>
        <p:blipFill>
          <a:blip r:embed="rId4" cstate="print"/>
          <a:srcRect/>
          <a:stretch>
            <a:fillRect/>
          </a:stretch>
        </p:blipFill>
        <p:spPr bwMode="auto">
          <a:xfrm>
            <a:off x="4429125" y="3429000"/>
            <a:ext cx="1285875" cy="1209675"/>
          </a:xfrm>
          <a:prstGeom prst="rect">
            <a:avLst/>
          </a:prstGeom>
          <a:noFill/>
          <a:ln w="9525">
            <a:noFill/>
            <a:miter lim="800000"/>
            <a:headEnd/>
            <a:tailEnd/>
          </a:ln>
        </p:spPr>
      </p:pic>
      <p:sp>
        <p:nvSpPr>
          <p:cNvPr id="9" name="Прямоугольник 8"/>
          <p:cNvSpPr/>
          <p:nvPr/>
        </p:nvSpPr>
        <p:spPr>
          <a:xfrm>
            <a:off x="428596" y="2857497"/>
            <a:ext cx="714380" cy="1569660"/>
          </a:xfrm>
          <a:prstGeom prst="rect">
            <a:avLst/>
          </a:prstGeom>
        </p:spPr>
        <p:txBody>
          <a:bodyPr>
            <a:spAutoFit/>
          </a:bodyPr>
          <a:lstStyle/>
          <a:p>
            <a:pPr algn="ctr" fontAlgn="auto">
              <a:spcBef>
                <a:spcPts val="0"/>
              </a:spcBef>
              <a:spcAft>
                <a:spcPts val="0"/>
              </a:spcAft>
              <a:defRPr/>
            </a:pPr>
            <a:r>
              <a:rPr lang="ru-RU"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Э</a:t>
            </a:r>
            <a:endParaRPr lang="ru-RU"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
        <p:nvSpPr>
          <p:cNvPr id="10" name="Прямоугольник 9"/>
          <p:cNvSpPr/>
          <p:nvPr/>
        </p:nvSpPr>
        <p:spPr>
          <a:xfrm>
            <a:off x="714348" y="2214554"/>
            <a:ext cx="1571636" cy="923330"/>
          </a:xfrm>
          <a:prstGeom prst="rect">
            <a:avLst/>
          </a:prstGeom>
          <a:noFill/>
        </p:spPr>
        <p:txBody>
          <a:bodyPr>
            <a:spAutoFit/>
          </a:bodyPr>
          <a:lstStyle/>
          <a:p>
            <a:pPr algn="ctr" fontAlgn="auto">
              <a:spcBef>
                <a:spcPts val="0"/>
              </a:spcBef>
              <a:spcAft>
                <a:spcPts val="0"/>
              </a:spcAft>
              <a:defRPr/>
            </a:pPr>
            <a:r>
              <a:rPr lang="ru-RU"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mn-lt"/>
                <a:cs typeface="+mn-cs"/>
              </a:rPr>
              <a:t>К=Н</a:t>
            </a:r>
          </a:p>
        </p:txBody>
      </p:sp>
      <p:sp>
        <p:nvSpPr>
          <p:cNvPr id="11" name="Прямоугольник 10"/>
          <p:cNvSpPr/>
          <p:nvPr/>
        </p:nvSpPr>
        <p:spPr>
          <a:xfrm>
            <a:off x="2143109" y="2967335"/>
            <a:ext cx="785818" cy="1446550"/>
          </a:xfrm>
          <a:prstGeom prst="rect">
            <a:avLst/>
          </a:prstGeom>
          <a:noFill/>
        </p:spPr>
        <p:txBody>
          <a:bodyPr>
            <a:spAutoFit/>
          </a:bodyPr>
          <a:lstStyle/>
          <a:p>
            <a:pPr algn="ctr" fontAlgn="auto">
              <a:spcBef>
                <a:spcPts val="0"/>
              </a:spcBef>
              <a:spcAft>
                <a:spcPts val="0"/>
              </a:spcAft>
              <a:defRPr/>
            </a:pPr>
            <a:r>
              <a:rPr lang="ru-RU" sz="8800" b="1" dirty="0">
                <a:ln w="17780" cmpd="sng">
                  <a:solidFill>
                    <a:srgbClr val="FFFFFF"/>
                  </a:solidFill>
                  <a:prstDash val="solid"/>
                  <a:miter lim="800000"/>
                </a:ln>
                <a:solidFill>
                  <a:srgbClr val="8064A2">
                    <a:lumMod val="50000"/>
                  </a:srgbClr>
                </a:solidFill>
                <a:effectLst>
                  <a:outerShdw blurRad="50800" algn="tl" rotWithShape="0">
                    <a:srgbClr val="000000"/>
                  </a:outerShdw>
                </a:effectLst>
                <a:latin typeface="+mn-lt"/>
                <a:cs typeface="+mn-cs"/>
              </a:rPr>
              <a:t>И</a:t>
            </a:r>
          </a:p>
        </p:txBody>
      </p:sp>
      <p:sp>
        <p:nvSpPr>
          <p:cNvPr id="123912" name="TextBox 11"/>
          <p:cNvSpPr txBox="1">
            <a:spLocks noChangeArrowheads="1"/>
          </p:cNvSpPr>
          <p:nvPr/>
        </p:nvSpPr>
        <p:spPr bwMode="auto">
          <a:xfrm>
            <a:off x="2928938" y="2143125"/>
            <a:ext cx="285750" cy="1323975"/>
          </a:xfrm>
          <a:prstGeom prst="rect">
            <a:avLst/>
          </a:prstGeom>
          <a:noFill/>
          <a:ln w="9525">
            <a:noFill/>
            <a:miter lim="800000"/>
            <a:headEnd/>
            <a:tailEnd/>
          </a:ln>
        </p:spPr>
        <p:txBody>
          <a:bodyPr>
            <a:spAutoFit/>
          </a:bodyPr>
          <a:lstStyle/>
          <a:p>
            <a:r>
              <a:rPr lang="ru-RU" sz="8000" b="1">
                <a:solidFill>
                  <a:srgbClr val="FF0000"/>
                </a:solidFill>
                <a:latin typeface="Calibri" pitchFamily="34" charset="0"/>
              </a:rPr>
              <a:t>,</a:t>
            </a:r>
          </a:p>
        </p:txBody>
      </p:sp>
      <p:sp>
        <p:nvSpPr>
          <p:cNvPr id="123913" name="Прямоугольник 12"/>
          <p:cNvSpPr>
            <a:spLocks noChangeArrowheads="1"/>
          </p:cNvSpPr>
          <p:nvPr/>
        </p:nvSpPr>
        <p:spPr bwMode="auto">
          <a:xfrm>
            <a:off x="4143375" y="2286000"/>
            <a:ext cx="357188" cy="1200150"/>
          </a:xfrm>
          <a:prstGeom prst="rect">
            <a:avLst/>
          </a:prstGeom>
          <a:noFill/>
          <a:ln w="9525">
            <a:noFill/>
            <a:miter lim="800000"/>
            <a:headEnd/>
            <a:tailEnd/>
          </a:ln>
        </p:spPr>
        <p:txBody>
          <a:bodyPr>
            <a:spAutoFit/>
          </a:bodyPr>
          <a:lstStyle/>
          <a:p>
            <a:r>
              <a:rPr lang="ru-RU" sz="7200" b="1">
                <a:solidFill>
                  <a:srgbClr val="FF0000"/>
                </a:solidFill>
                <a:latin typeface="Calibri" pitchFamily="34" charset="0"/>
              </a:rPr>
              <a:t>,</a:t>
            </a:r>
          </a:p>
        </p:txBody>
      </p:sp>
      <p:sp>
        <p:nvSpPr>
          <p:cNvPr id="14" name="Прямоугольник 13"/>
          <p:cNvSpPr/>
          <p:nvPr/>
        </p:nvSpPr>
        <p:spPr>
          <a:xfrm flipH="1">
            <a:off x="5143500" y="2286000"/>
            <a:ext cx="2000250" cy="923925"/>
          </a:xfrm>
          <a:prstGeom prst="rect">
            <a:avLst/>
          </a:prstGeom>
          <a:noFill/>
        </p:spPr>
        <p:txBody>
          <a:bodyPr>
            <a:spAutoFit/>
          </a:bodyPr>
          <a:lstStyle/>
          <a:p>
            <a:pPr algn="ctr" fontAlgn="auto">
              <a:spcBef>
                <a:spcPts val="0"/>
              </a:spcBef>
              <a:spcAft>
                <a:spcPts val="0"/>
              </a:spcAft>
              <a:defRPr/>
            </a:pPr>
            <a:endParaRPr lang="ru-RU" sz="5400" b="1" dirty="0">
              <a:ln w="10541" cmpd="sng">
                <a:solidFill>
                  <a:srgbClr val="4F81BD">
                    <a:shade val="88000"/>
                    <a:satMod val="110000"/>
                  </a:srgbClr>
                </a:solidFill>
                <a:prstDash val="solid"/>
              </a:ln>
              <a:solidFill>
                <a:srgbClr val="FF0000"/>
              </a:solidFill>
              <a:latin typeface="+mn-lt"/>
              <a:cs typeface="+mn-cs"/>
            </a:endParaRPr>
          </a:p>
        </p:txBody>
      </p:sp>
      <p:sp>
        <p:nvSpPr>
          <p:cNvPr id="16" name="Прямоугольник 15"/>
          <p:cNvSpPr/>
          <p:nvPr/>
        </p:nvSpPr>
        <p:spPr>
          <a:xfrm>
            <a:off x="4357686" y="2500306"/>
            <a:ext cx="1500198" cy="769441"/>
          </a:xfrm>
          <a:prstGeom prst="rect">
            <a:avLst/>
          </a:prstGeom>
        </p:spPr>
        <p:txBody>
          <a:bodyPr>
            <a:spAutoFit/>
          </a:bodyPr>
          <a:lstStyle/>
          <a:p>
            <a:pPr algn="ctr" fontAlgn="auto">
              <a:spcBef>
                <a:spcPts val="0"/>
              </a:spcBef>
              <a:spcAft>
                <a:spcPts val="0"/>
              </a:spcAft>
              <a:defRPr/>
            </a:pPr>
            <a:r>
              <a:rPr lang="ru-RU"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mn-lt"/>
                <a:cs typeface="+mn-cs"/>
              </a:rPr>
              <a:t>М=Л</a:t>
            </a:r>
          </a:p>
        </p:txBody>
      </p:sp>
      <p:sp>
        <p:nvSpPr>
          <p:cNvPr id="17" name="Прямоугольник 16"/>
          <p:cNvSpPr/>
          <p:nvPr/>
        </p:nvSpPr>
        <p:spPr>
          <a:xfrm>
            <a:off x="7072313" y="2967038"/>
            <a:ext cx="1500187" cy="923925"/>
          </a:xfrm>
          <a:prstGeom prst="rect">
            <a:avLst/>
          </a:prstGeom>
          <a:noFill/>
        </p:spPr>
        <p:txBody>
          <a:bodyPr>
            <a:spAutoFit/>
          </a:bodyPr>
          <a:lstStyle/>
          <a:p>
            <a:pPr algn="ctr" fontAlgn="auto">
              <a:spcBef>
                <a:spcPts val="0"/>
              </a:spcBef>
              <a:spcAft>
                <a:spcPts val="0"/>
              </a:spcAft>
              <a:defRPr/>
            </a:pP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
        <p:nvSpPr>
          <p:cNvPr id="18" name="Прямоугольник 17"/>
          <p:cNvSpPr/>
          <p:nvPr/>
        </p:nvSpPr>
        <p:spPr>
          <a:xfrm>
            <a:off x="5715008" y="2786058"/>
            <a:ext cx="1428760" cy="1323439"/>
          </a:xfrm>
          <a:prstGeom prst="rect">
            <a:avLst/>
          </a:prstGeom>
          <a:noFill/>
        </p:spPr>
        <p:txBody>
          <a:bodyPr>
            <a:spAutoFit/>
          </a:bodyPr>
          <a:lstStyle/>
          <a:p>
            <a:pPr algn="ctr" fontAlgn="auto">
              <a:spcBef>
                <a:spcPts val="0"/>
              </a:spcBef>
              <a:spcAft>
                <a:spcPts val="0"/>
              </a:spcAft>
              <a:defRPr/>
            </a:pPr>
            <a:r>
              <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ЕР</a:t>
            </a:r>
          </a:p>
        </p:txBody>
      </p:sp>
      <p:sp>
        <p:nvSpPr>
          <p:cNvPr id="123918" name="TextBox 18"/>
          <p:cNvSpPr txBox="1">
            <a:spLocks noChangeArrowheads="1"/>
          </p:cNvSpPr>
          <p:nvPr/>
        </p:nvSpPr>
        <p:spPr bwMode="auto">
          <a:xfrm>
            <a:off x="5715000" y="3071813"/>
            <a:ext cx="428625" cy="1200150"/>
          </a:xfrm>
          <a:prstGeom prst="rect">
            <a:avLst/>
          </a:prstGeom>
          <a:noFill/>
          <a:ln w="9525">
            <a:noFill/>
            <a:miter lim="800000"/>
            <a:headEnd/>
            <a:tailEnd/>
          </a:ln>
        </p:spPr>
        <p:txBody>
          <a:bodyPr>
            <a:spAutoFit/>
          </a:bodyPr>
          <a:lstStyle/>
          <a:p>
            <a:r>
              <a:rPr lang="ru-RU" sz="7200" b="1">
                <a:solidFill>
                  <a:srgbClr val="FF0000"/>
                </a:solidFill>
                <a:latin typeface="Calibri" pitchFamily="34" charset="0"/>
              </a:rPr>
              <a:t>,</a:t>
            </a:r>
          </a:p>
        </p:txBody>
      </p:sp>
      <p:pic>
        <p:nvPicPr>
          <p:cNvPr id="3088" name="Picture 16" descr="C:\Documents and Settings\user\Рабочий стол\для шахмат рисунки\2 чемп.jpeg"/>
          <p:cNvPicPr>
            <a:picLocks noChangeAspect="1" noChangeArrowheads="1"/>
          </p:cNvPicPr>
          <p:nvPr/>
        </p:nvPicPr>
        <p:blipFill>
          <a:blip r:embed="rId5" cstate="print"/>
          <a:srcRect/>
          <a:stretch>
            <a:fillRect/>
          </a:stretch>
        </p:blipFill>
        <p:spPr bwMode="auto">
          <a:xfrm>
            <a:off x="7000875" y="142875"/>
            <a:ext cx="1990725" cy="2803525"/>
          </a:xfrm>
          <a:prstGeom prst="rect">
            <a:avLst/>
          </a:prstGeom>
          <a:noFill/>
          <a:ln w="9525">
            <a:solidFill>
              <a:srgbClr val="00B0F0"/>
            </a:solidFill>
            <a:miter lim="800000"/>
            <a:headEnd/>
            <a:tailEnd/>
          </a:ln>
        </p:spPr>
      </p:pic>
      <p:pic>
        <p:nvPicPr>
          <p:cNvPr id="123920" name="Picture 14" descr="C:\Documents and Settings\user\Рабочий стол\для шахмат рисунки\фигура 3.jpeg"/>
          <p:cNvPicPr>
            <a:picLocks noChangeAspect="1" noChangeArrowheads="1"/>
          </p:cNvPicPr>
          <p:nvPr/>
        </p:nvPicPr>
        <p:blipFill>
          <a:blip r:embed="rId6" cstate="print"/>
          <a:srcRect/>
          <a:stretch>
            <a:fillRect/>
          </a:stretch>
        </p:blipFill>
        <p:spPr bwMode="auto">
          <a:xfrm>
            <a:off x="5214938" y="785813"/>
            <a:ext cx="531812" cy="728662"/>
          </a:xfrm>
          <a:prstGeom prst="rect">
            <a:avLst/>
          </a:prstGeom>
          <a:noFill/>
          <a:ln w="9525">
            <a:noFill/>
            <a:miter lim="800000"/>
            <a:headEnd/>
            <a:tailEnd/>
          </a:ln>
        </p:spPr>
      </p:pic>
      <p:sp>
        <p:nvSpPr>
          <p:cNvPr id="20" name="Прямоугольник 19"/>
          <p:cNvSpPr/>
          <p:nvPr/>
        </p:nvSpPr>
        <p:spPr>
          <a:xfrm>
            <a:off x="1233396" y="5429264"/>
            <a:ext cx="6677213" cy="1077218"/>
          </a:xfrm>
          <a:prstGeom prst="rect">
            <a:avLst/>
          </a:prstGeom>
          <a:noFill/>
        </p:spPr>
        <p:txBody>
          <a:bodyPr>
            <a:spAutoFit/>
          </a:bodyPr>
          <a:lstStyle/>
          <a:p>
            <a:pPr algn="ctr">
              <a:defRPr/>
            </a:pP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rPr>
              <a:t>Эмануил</a:t>
            </a:r>
            <a:r>
              <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rPr>
              <a:t> </a:t>
            </a: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rPr>
              <a:t>Ласкер</a:t>
            </a:r>
            <a:endPar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endParaRPr>
          </a:p>
          <a:p>
            <a:pPr algn="ctr">
              <a:defRPr/>
            </a:pPr>
            <a:r>
              <a:rPr lang="ru-RU" sz="28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cs typeface="+mn-cs"/>
              </a:rPr>
              <a:t>Германия, 1894 - 1921</a:t>
            </a:r>
          </a:p>
        </p:txBody>
      </p:sp>
      <p:sp>
        <p:nvSpPr>
          <p:cNvPr id="21" name="Прямоугольник 20"/>
          <p:cNvSpPr/>
          <p:nvPr/>
        </p:nvSpPr>
        <p:spPr>
          <a:xfrm>
            <a:off x="428625" y="2214563"/>
            <a:ext cx="6572250" cy="2571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checkerboard(down)">
                                      <p:cBhvr>
                                        <p:cTn id="7" dur="5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Заголовок 1"/>
          <p:cNvSpPr>
            <a:spLocks noGrp="1"/>
          </p:cNvSpPr>
          <p:nvPr>
            <p:ph type="title"/>
          </p:nvPr>
        </p:nvSpPr>
        <p:spPr>
          <a:xfrm>
            <a:off x="612775" y="228600"/>
            <a:ext cx="8153400" cy="990600"/>
          </a:xfrm>
        </p:spPr>
        <p:txBody>
          <a:bodyPr/>
          <a:lstStyle/>
          <a:p>
            <a:pPr algn="ctr">
              <a:spcBef>
                <a:spcPts val="700"/>
              </a:spcBef>
            </a:pPr>
            <a:r>
              <a:rPr lang="en-US" sz="3200" b="1" smtClean="0">
                <a:solidFill>
                  <a:srgbClr val="FF0000"/>
                </a:solidFill>
                <a:latin typeface="Times New Roman" pitchFamily="18" charset="0"/>
                <a:cs typeface="Times New Roman" pitchFamily="18" charset="0"/>
              </a:rPr>
              <a:t>II.</a:t>
            </a:r>
            <a:r>
              <a:rPr lang="ru-RU" sz="3200" b="1" smtClean="0">
                <a:solidFill>
                  <a:srgbClr val="FF0000"/>
                </a:solidFill>
                <a:latin typeface="Times New Roman" pitchFamily="18" charset="0"/>
                <a:cs typeface="Times New Roman" pitchFamily="18" charset="0"/>
              </a:rPr>
              <a:t> Актуализация знаний</a:t>
            </a:r>
            <a:br>
              <a:rPr lang="ru-RU" sz="3200" b="1" smtClean="0">
                <a:solidFill>
                  <a:srgbClr val="FF0000"/>
                </a:solidFill>
                <a:latin typeface="Times New Roman" pitchFamily="18" charset="0"/>
                <a:cs typeface="Times New Roman" pitchFamily="18" charset="0"/>
              </a:rPr>
            </a:br>
            <a:endParaRPr lang="ru-RU" sz="3200" smtClean="0">
              <a:solidFill>
                <a:srgbClr val="FF0000"/>
              </a:solidFill>
              <a:latin typeface="Times New Roman" pitchFamily="18" charset="0"/>
              <a:cs typeface="Times New Roman" pitchFamily="18" charset="0"/>
            </a:endParaRPr>
          </a:p>
        </p:txBody>
      </p:sp>
      <p:sp>
        <p:nvSpPr>
          <p:cNvPr id="124930" name="Объект 2"/>
          <p:cNvSpPr>
            <a:spLocks noGrp="1"/>
          </p:cNvSpPr>
          <p:nvPr>
            <p:ph sz="quarter" idx="1"/>
          </p:nvPr>
        </p:nvSpPr>
        <p:spPr>
          <a:xfrm>
            <a:off x="395288" y="1600200"/>
            <a:ext cx="8370887" cy="4495800"/>
          </a:xfrm>
        </p:spPr>
        <p:txBody>
          <a:bodyPr/>
          <a:lstStyle/>
          <a:p>
            <a:pPr marL="0" indent="0">
              <a:buFont typeface="Wingdings" pitchFamily="2" charset="2"/>
              <a:buNone/>
            </a:pPr>
            <a:r>
              <a:rPr lang="ru-RU" sz="2400" b="1" dirty="0" smtClean="0">
                <a:solidFill>
                  <a:srgbClr val="FF0000"/>
                </a:solidFill>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с</a:t>
            </a:r>
            <a:r>
              <a:rPr lang="ru-RU" sz="2400" b="1" dirty="0" smtClean="0">
                <a:solidFill>
                  <a:srgbClr val="002060"/>
                </a:solidFill>
                <a:latin typeface="Times New Roman" pitchFamily="18" charset="0"/>
                <a:ea typeface="Calibri" pitchFamily="34" charset="0"/>
                <a:cs typeface="Times New Roman" pitchFamily="18" charset="0"/>
              </a:rPr>
              <a:t>пособность определять и формулировать цель деятельности  с помощью руководителя, прогнозировать тему урока.</a:t>
            </a:r>
          </a:p>
          <a:p>
            <a:pPr marL="0" indent="0">
              <a:buFont typeface="Wingdings" pitchFamily="2" charset="2"/>
              <a:buNone/>
            </a:pPr>
            <a:r>
              <a:rPr lang="ru-RU" sz="2400" b="1" dirty="0" smtClean="0">
                <a:solidFill>
                  <a:srgbClr val="002060"/>
                </a:solidFill>
                <a:latin typeface="Times New Roman" pitchFamily="18" charset="0"/>
                <a:cs typeface="Times New Roman" pitchFamily="18" charset="0"/>
              </a:rPr>
              <a:t>На этапе актуализации </a:t>
            </a:r>
            <a:r>
              <a:rPr lang="ru-RU" sz="2400" b="1" dirty="0" smtClean="0">
                <a:solidFill>
                  <a:srgbClr val="002060"/>
                </a:solidFill>
                <a:latin typeface="Times New Roman" pitchFamily="18" charset="0"/>
                <a:cs typeface="Times New Roman" pitchFamily="18" charset="0"/>
              </a:rPr>
              <a:t>использовал </a:t>
            </a:r>
            <a:r>
              <a:rPr lang="ru-RU" sz="2400" b="1" dirty="0" smtClean="0">
                <a:solidFill>
                  <a:srgbClr val="002060"/>
                </a:solidFill>
                <a:latin typeface="Times New Roman" pitchFamily="18" charset="0"/>
                <a:cs typeface="Times New Roman" pitchFamily="18" charset="0"/>
              </a:rPr>
              <a:t>инсценировку, разгадывание кроссворда.</a:t>
            </a:r>
          </a:p>
          <a:p>
            <a:pPr marL="0" indent="0">
              <a:buFont typeface="Wingdings" pitchFamily="2" charset="2"/>
              <a:buNone/>
            </a:pPr>
            <a:r>
              <a:rPr lang="ru-RU" sz="2400" i="1" dirty="0" smtClean="0">
                <a:solidFill>
                  <a:srgbClr val="002060"/>
                </a:solidFill>
                <a:latin typeface="Times New Roman" pitchFamily="18" charset="0"/>
              </a:rPr>
              <a:t>Ребята, по сей день шахматные короли не могут пойти на перемирие и доказывают свое преимущество в шахматных турнирах.  И прямо сейчас мы с вами отправимся в шахматное королевство, чтобы лично принять участие в этом действе, для этого на время превратимся в шахматные фигуры! </a:t>
            </a:r>
            <a:endParaRPr lang="ru-RU" sz="2400" b="1" i="1" dirty="0" smtClean="0">
              <a:solidFill>
                <a:srgbClr val="002060"/>
              </a:solidFill>
              <a:latin typeface="Times New Roman" pitchFamily="18" charset="0"/>
              <a:cs typeface="Times New Roman" pitchFamily="18" charset="0"/>
            </a:endParaRPr>
          </a:p>
        </p:txBody>
      </p:sp>
      <p:pic>
        <p:nvPicPr>
          <p:cNvPr id="124931"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6" descr="C:\Documents and Settings\Admin\Рабочий стол\Шахматы\Картинки\clip-art-playing-chess-705598.jpg"/>
          <p:cNvPicPr>
            <a:picLocks noChangeAspect="1" noChangeArrowheads="1"/>
          </p:cNvPicPr>
          <p:nvPr/>
        </p:nvPicPr>
        <p:blipFill>
          <a:blip r:embed="rId2" cstate="print"/>
          <a:srcRect/>
          <a:stretch>
            <a:fillRect/>
          </a:stretch>
        </p:blipFill>
        <p:spPr bwMode="auto">
          <a:xfrm>
            <a:off x="4429125" y="1285875"/>
            <a:ext cx="909638" cy="1200150"/>
          </a:xfrm>
          <a:prstGeom prst="rect">
            <a:avLst/>
          </a:prstGeom>
          <a:noFill/>
          <a:ln w="9525">
            <a:noFill/>
            <a:miter lim="800000"/>
            <a:headEnd/>
            <a:tailEnd/>
          </a:ln>
        </p:spPr>
      </p:pic>
      <p:pic>
        <p:nvPicPr>
          <p:cNvPr id="125954" name="Picture 5" descr="C:\Documents and Settings\Admin\Рабочий стол\Шахматы\Картинки\clip-art-playing-chess-607788.jpg"/>
          <p:cNvPicPr>
            <a:picLocks noChangeAspect="1" noChangeArrowheads="1"/>
          </p:cNvPicPr>
          <p:nvPr/>
        </p:nvPicPr>
        <p:blipFill>
          <a:blip r:embed="rId3" cstate="print"/>
          <a:srcRect/>
          <a:stretch>
            <a:fillRect/>
          </a:stretch>
        </p:blipFill>
        <p:spPr bwMode="auto">
          <a:xfrm>
            <a:off x="1643063" y="1143000"/>
            <a:ext cx="1571625" cy="1074738"/>
          </a:xfrm>
          <a:prstGeom prst="rect">
            <a:avLst/>
          </a:prstGeom>
          <a:noFill/>
          <a:ln w="9525">
            <a:noFill/>
            <a:miter lim="800000"/>
            <a:headEnd/>
            <a:tailEnd/>
          </a:ln>
        </p:spPr>
      </p:pic>
      <p:pic>
        <p:nvPicPr>
          <p:cNvPr id="125955" name="Picture 4" descr="C:\Documents and Settings\Admin\Рабочий стол\Шахматы\Картинки\clip-art-playing-chess-271718.jpg"/>
          <p:cNvPicPr>
            <a:picLocks noChangeAspect="1" noChangeArrowheads="1"/>
          </p:cNvPicPr>
          <p:nvPr/>
        </p:nvPicPr>
        <p:blipFill>
          <a:blip r:embed="rId4" cstate="print"/>
          <a:srcRect/>
          <a:stretch>
            <a:fillRect/>
          </a:stretch>
        </p:blipFill>
        <p:spPr bwMode="auto">
          <a:xfrm>
            <a:off x="285750" y="4572000"/>
            <a:ext cx="1235075" cy="1928813"/>
          </a:xfrm>
          <a:prstGeom prst="rect">
            <a:avLst/>
          </a:prstGeom>
          <a:noFill/>
          <a:ln w="9525">
            <a:noFill/>
            <a:miter lim="800000"/>
            <a:headEnd/>
            <a:tailEnd/>
          </a:ln>
        </p:spPr>
      </p:pic>
      <p:pic>
        <p:nvPicPr>
          <p:cNvPr id="125956" name="Picture 2" descr="C:\Documents and Settings\Admin\Рабочий стол\Шахматы\Картинки\clip-art-playing-chess-246912.jpg"/>
          <p:cNvPicPr>
            <a:picLocks noChangeAspect="1" noChangeArrowheads="1"/>
          </p:cNvPicPr>
          <p:nvPr/>
        </p:nvPicPr>
        <p:blipFill>
          <a:blip r:embed="rId5" cstate="print"/>
          <a:srcRect/>
          <a:stretch>
            <a:fillRect/>
          </a:stretch>
        </p:blipFill>
        <p:spPr bwMode="auto">
          <a:xfrm>
            <a:off x="285750" y="2000250"/>
            <a:ext cx="1143000" cy="1476375"/>
          </a:xfrm>
          <a:prstGeom prst="rect">
            <a:avLst/>
          </a:prstGeom>
          <a:noFill/>
          <a:ln w="9525">
            <a:noFill/>
            <a:miter lim="800000"/>
            <a:headEnd/>
            <a:tailEnd/>
          </a:ln>
        </p:spPr>
      </p:pic>
      <p:pic>
        <p:nvPicPr>
          <p:cNvPr id="125957" name="Picture 3" descr="C:\Documents and Settings\Admin\Рабочий стол\Шахматы\Картинки\clip-art-playing-chess-049991.jpg"/>
          <p:cNvPicPr>
            <a:picLocks noChangeAspect="1" noChangeArrowheads="1"/>
          </p:cNvPicPr>
          <p:nvPr/>
        </p:nvPicPr>
        <p:blipFill>
          <a:blip r:embed="rId6" cstate="print"/>
          <a:srcRect/>
          <a:stretch>
            <a:fillRect/>
          </a:stretch>
        </p:blipFill>
        <p:spPr bwMode="auto">
          <a:xfrm>
            <a:off x="2571750" y="5214938"/>
            <a:ext cx="1733550" cy="1357312"/>
          </a:xfrm>
          <a:prstGeom prst="rect">
            <a:avLst/>
          </a:prstGeom>
          <a:noFill/>
          <a:ln w="9525">
            <a:noFill/>
            <a:miter lim="800000"/>
            <a:headEnd/>
            <a:tailEnd/>
          </a:ln>
        </p:spPr>
      </p:pic>
      <p:sp>
        <p:nvSpPr>
          <p:cNvPr id="2" name="Заголовок 1"/>
          <p:cNvSpPr>
            <a:spLocks noGrp="1"/>
          </p:cNvSpPr>
          <p:nvPr>
            <p:ph type="title"/>
          </p:nvPr>
        </p:nvSpPr>
        <p:spPr>
          <a:prstGeom prst="roundRect">
            <a:avLst/>
          </a:prstGeom>
          <a:ln>
            <a:solidFill>
              <a:srgbClr val="996600"/>
            </a:solidFill>
          </a:ln>
        </p:spPr>
        <p:txBody>
          <a:bodyPr>
            <a:noAutofit/>
            <a:scene3d>
              <a:camera prst="orthographicFront"/>
              <a:lightRig rig="threePt" dir="t"/>
            </a:scene3d>
            <a:sp3d extrusionH="57150">
              <a:bevelT h="25400" prst="softRound"/>
            </a:sp3d>
          </a:bodyPr>
          <a:lstStyle/>
          <a:p>
            <a:pPr fontAlgn="auto">
              <a:spcAft>
                <a:spcPts val="0"/>
              </a:spcAft>
              <a:defRPr/>
            </a:pPr>
            <a:r>
              <a:rPr lang="ru-RU" sz="2800" b="1" dirty="0" smtClean="0">
                <a:ln>
                  <a:solidFill>
                    <a:srgbClr val="7A5100"/>
                  </a:solidFill>
                </a:ln>
                <a:solidFill>
                  <a:srgbClr val="FFFF00"/>
                </a:solidFill>
                <a:effectLst>
                  <a:glow rad="101600">
                    <a:schemeClr val="accent1">
                      <a:satMod val="175000"/>
                      <a:alpha val="40000"/>
                    </a:schemeClr>
                  </a:glow>
                  <a:innerShdw blurRad="63500" dist="50800" dir="18900000">
                    <a:prstClr val="black">
                      <a:alpha val="50000"/>
                    </a:prstClr>
                  </a:innerShdw>
                </a:effectLst>
              </a:rPr>
              <a:t>          </a:t>
            </a:r>
            <a:r>
              <a:rPr lang="ru-RU" sz="2800" b="1" dirty="0" smtClean="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rPr>
              <a:t>Кроссворд «Шахматные фигуры»</a:t>
            </a:r>
            <a:endParaRPr lang="ru-RU" sz="2800" b="1" dirty="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endParaRPr>
          </a:p>
        </p:txBody>
      </p:sp>
      <p:pic>
        <p:nvPicPr>
          <p:cNvPr id="125959" name="Picture 2" descr="C:\Documents and Settings\Admin\Рабочий стол\Шахматы\Картинки\1501957ywkikh8gcb.gif"/>
          <p:cNvPicPr>
            <a:picLocks noChangeAspect="1" noChangeArrowheads="1" noCrop="1"/>
          </p:cNvPicPr>
          <p:nvPr/>
        </p:nvPicPr>
        <p:blipFill>
          <a:blip r:embed="rId7" cstate="print"/>
          <a:srcRect/>
          <a:stretch>
            <a:fillRect/>
          </a:stretch>
        </p:blipFill>
        <p:spPr bwMode="auto">
          <a:xfrm>
            <a:off x="357188" y="428625"/>
            <a:ext cx="1271587" cy="1071563"/>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928688" y="1643063"/>
          <a:ext cx="4214840" cy="4071963"/>
        </p:xfrm>
        <a:graphic>
          <a:graphicData uri="http://schemas.openxmlformats.org/drawingml/2006/table">
            <a:tbl>
              <a:tblPr firstRow="1" bandRow="1">
                <a:tableStyleId>{5C22544A-7EE6-4342-B048-85BDC9FD1C3A}</a:tableStyleId>
              </a:tblPr>
              <a:tblGrid>
                <a:gridCol w="602120">
                  <a:extLst>
                    <a:ext uri="{9D8B030D-6E8A-4147-A177-3AD203B41FA5}">
                      <a16:colId xmlns:a16="http://schemas.microsoft.com/office/drawing/2014/main" val="20000"/>
                    </a:ext>
                  </a:extLst>
                </a:gridCol>
                <a:gridCol w="602120">
                  <a:extLst>
                    <a:ext uri="{9D8B030D-6E8A-4147-A177-3AD203B41FA5}">
                      <a16:colId xmlns:a16="http://schemas.microsoft.com/office/drawing/2014/main" val="20001"/>
                    </a:ext>
                  </a:extLst>
                </a:gridCol>
                <a:gridCol w="602120">
                  <a:extLst>
                    <a:ext uri="{9D8B030D-6E8A-4147-A177-3AD203B41FA5}">
                      <a16:colId xmlns:a16="http://schemas.microsoft.com/office/drawing/2014/main" val="20002"/>
                    </a:ext>
                  </a:extLst>
                </a:gridCol>
                <a:gridCol w="602120">
                  <a:extLst>
                    <a:ext uri="{9D8B030D-6E8A-4147-A177-3AD203B41FA5}">
                      <a16:colId xmlns:a16="http://schemas.microsoft.com/office/drawing/2014/main" val="20003"/>
                    </a:ext>
                  </a:extLst>
                </a:gridCol>
                <a:gridCol w="602120">
                  <a:extLst>
                    <a:ext uri="{9D8B030D-6E8A-4147-A177-3AD203B41FA5}">
                      <a16:colId xmlns:a16="http://schemas.microsoft.com/office/drawing/2014/main" val="20004"/>
                    </a:ext>
                  </a:extLst>
                </a:gridCol>
                <a:gridCol w="602120">
                  <a:extLst>
                    <a:ext uri="{9D8B030D-6E8A-4147-A177-3AD203B41FA5}">
                      <a16:colId xmlns:a16="http://schemas.microsoft.com/office/drawing/2014/main" val="20005"/>
                    </a:ext>
                  </a:extLst>
                </a:gridCol>
                <a:gridCol w="602120">
                  <a:extLst>
                    <a:ext uri="{9D8B030D-6E8A-4147-A177-3AD203B41FA5}">
                      <a16:colId xmlns:a16="http://schemas.microsoft.com/office/drawing/2014/main" val="20006"/>
                    </a:ext>
                  </a:extLst>
                </a:gridCol>
              </a:tblGrid>
              <a:tr h="581709">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1709">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1709">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81709">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81709">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81709">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81709">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26033" name="TextBox 6"/>
          <p:cNvSpPr txBox="1">
            <a:spLocks noChangeArrowheads="1"/>
          </p:cNvSpPr>
          <p:nvPr/>
        </p:nvSpPr>
        <p:spPr bwMode="auto">
          <a:xfrm flipH="1">
            <a:off x="3500438" y="1357313"/>
            <a:ext cx="214312" cy="307975"/>
          </a:xfrm>
          <a:prstGeom prst="rect">
            <a:avLst/>
          </a:prstGeom>
          <a:noFill/>
          <a:ln w="9525">
            <a:noFill/>
            <a:miter lim="800000"/>
            <a:headEnd/>
            <a:tailEnd/>
          </a:ln>
        </p:spPr>
        <p:txBody>
          <a:bodyPr>
            <a:spAutoFit/>
          </a:bodyPr>
          <a:lstStyle/>
          <a:p>
            <a:pPr algn="ctr"/>
            <a:r>
              <a:rPr lang="ru-RU" sz="1400" b="1">
                <a:solidFill>
                  <a:srgbClr val="FF0000"/>
                </a:solidFill>
                <a:latin typeface="Calibri" pitchFamily="34" charset="0"/>
              </a:rPr>
              <a:t>1</a:t>
            </a:r>
          </a:p>
        </p:txBody>
      </p:sp>
      <p:sp>
        <p:nvSpPr>
          <p:cNvPr id="126034" name="TextBox 7"/>
          <p:cNvSpPr txBox="1">
            <a:spLocks noChangeArrowheads="1"/>
          </p:cNvSpPr>
          <p:nvPr/>
        </p:nvSpPr>
        <p:spPr bwMode="auto">
          <a:xfrm flipH="1">
            <a:off x="1857375" y="2286000"/>
            <a:ext cx="214313" cy="307975"/>
          </a:xfrm>
          <a:prstGeom prst="rect">
            <a:avLst/>
          </a:prstGeom>
          <a:noFill/>
          <a:ln w="9525">
            <a:noFill/>
            <a:miter lim="800000"/>
            <a:headEnd/>
            <a:tailEnd/>
          </a:ln>
        </p:spPr>
        <p:txBody>
          <a:bodyPr>
            <a:spAutoFit/>
          </a:bodyPr>
          <a:lstStyle/>
          <a:p>
            <a:pPr algn="ctr"/>
            <a:r>
              <a:rPr lang="ru-RU" sz="1400" b="1">
                <a:solidFill>
                  <a:srgbClr val="FF0000"/>
                </a:solidFill>
                <a:latin typeface="Calibri" pitchFamily="34" charset="0"/>
              </a:rPr>
              <a:t>2</a:t>
            </a:r>
          </a:p>
        </p:txBody>
      </p:sp>
      <p:sp>
        <p:nvSpPr>
          <p:cNvPr id="126035" name="TextBox 8"/>
          <p:cNvSpPr txBox="1">
            <a:spLocks noChangeArrowheads="1"/>
          </p:cNvSpPr>
          <p:nvPr/>
        </p:nvSpPr>
        <p:spPr bwMode="auto">
          <a:xfrm flipH="1">
            <a:off x="1285875" y="2857500"/>
            <a:ext cx="214313" cy="307975"/>
          </a:xfrm>
          <a:prstGeom prst="rect">
            <a:avLst/>
          </a:prstGeom>
          <a:noFill/>
          <a:ln w="9525">
            <a:noFill/>
            <a:miter lim="800000"/>
            <a:headEnd/>
            <a:tailEnd/>
          </a:ln>
        </p:spPr>
        <p:txBody>
          <a:bodyPr>
            <a:spAutoFit/>
          </a:bodyPr>
          <a:lstStyle/>
          <a:p>
            <a:pPr algn="ctr"/>
            <a:r>
              <a:rPr lang="ru-RU" sz="1400" b="1">
                <a:solidFill>
                  <a:srgbClr val="FF0000"/>
                </a:solidFill>
                <a:latin typeface="Calibri" pitchFamily="34" charset="0"/>
              </a:rPr>
              <a:t>3</a:t>
            </a:r>
          </a:p>
        </p:txBody>
      </p:sp>
      <p:sp>
        <p:nvSpPr>
          <p:cNvPr id="126036" name="TextBox 9"/>
          <p:cNvSpPr txBox="1">
            <a:spLocks noChangeArrowheads="1"/>
          </p:cNvSpPr>
          <p:nvPr/>
        </p:nvSpPr>
        <p:spPr bwMode="auto">
          <a:xfrm>
            <a:off x="4714875" y="2571750"/>
            <a:ext cx="214313" cy="307975"/>
          </a:xfrm>
          <a:prstGeom prst="rect">
            <a:avLst/>
          </a:prstGeom>
          <a:noFill/>
          <a:ln w="9525">
            <a:noFill/>
            <a:miter lim="800000"/>
            <a:headEnd/>
            <a:tailEnd/>
          </a:ln>
        </p:spPr>
        <p:txBody>
          <a:bodyPr>
            <a:spAutoFit/>
          </a:bodyPr>
          <a:lstStyle/>
          <a:p>
            <a:pPr algn="ctr"/>
            <a:r>
              <a:rPr lang="ru-RU" sz="1400" b="1">
                <a:solidFill>
                  <a:srgbClr val="FF0000"/>
                </a:solidFill>
                <a:latin typeface="Calibri" pitchFamily="34" charset="0"/>
              </a:rPr>
              <a:t>4</a:t>
            </a:r>
          </a:p>
        </p:txBody>
      </p:sp>
      <p:sp>
        <p:nvSpPr>
          <p:cNvPr id="126037" name="TextBox 10"/>
          <p:cNvSpPr txBox="1">
            <a:spLocks noChangeArrowheads="1"/>
          </p:cNvSpPr>
          <p:nvPr/>
        </p:nvSpPr>
        <p:spPr bwMode="auto">
          <a:xfrm>
            <a:off x="642938" y="3500438"/>
            <a:ext cx="214312" cy="307975"/>
          </a:xfrm>
          <a:prstGeom prst="rect">
            <a:avLst/>
          </a:prstGeom>
          <a:noFill/>
          <a:ln w="9525">
            <a:noFill/>
            <a:miter lim="800000"/>
            <a:headEnd/>
            <a:tailEnd/>
          </a:ln>
        </p:spPr>
        <p:txBody>
          <a:bodyPr>
            <a:spAutoFit/>
          </a:bodyPr>
          <a:lstStyle/>
          <a:p>
            <a:pPr algn="ctr"/>
            <a:r>
              <a:rPr lang="ru-RU" sz="1400" b="1">
                <a:solidFill>
                  <a:srgbClr val="FF0000"/>
                </a:solidFill>
                <a:latin typeface="Calibri" pitchFamily="34" charset="0"/>
              </a:rPr>
              <a:t>5</a:t>
            </a:r>
          </a:p>
        </p:txBody>
      </p:sp>
      <p:sp>
        <p:nvSpPr>
          <p:cNvPr id="126038" name="TextBox 11"/>
          <p:cNvSpPr txBox="1">
            <a:spLocks noChangeArrowheads="1"/>
          </p:cNvSpPr>
          <p:nvPr/>
        </p:nvSpPr>
        <p:spPr bwMode="auto">
          <a:xfrm>
            <a:off x="1214438" y="4714875"/>
            <a:ext cx="214312" cy="307975"/>
          </a:xfrm>
          <a:prstGeom prst="rect">
            <a:avLst/>
          </a:prstGeom>
          <a:noFill/>
          <a:ln w="9525">
            <a:noFill/>
            <a:miter lim="800000"/>
            <a:headEnd/>
            <a:tailEnd/>
          </a:ln>
        </p:spPr>
        <p:txBody>
          <a:bodyPr>
            <a:spAutoFit/>
          </a:bodyPr>
          <a:lstStyle/>
          <a:p>
            <a:pPr algn="ctr"/>
            <a:r>
              <a:rPr lang="ru-RU" sz="1400" b="1">
                <a:solidFill>
                  <a:srgbClr val="FF0000"/>
                </a:solidFill>
                <a:latin typeface="Calibri" pitchFamily="34" charset="0"/>
              </a:rPr>
              <a:t>6</a:t>
            </a:r>
          </a:p>
        </p:txBody>
      </p:sp>
      <p:graphicFrame>
        <p:nvGraphicFramePr>
          <p:cNvPr id="17" name="Таблица 16"/>
          <p:cNvGraphicFramePr>
            <a:graphicFrameLocks noGrp="1"/>
          </p:cNvGraphicFramePr>
          <p:nvPr/>
        </p:nvGraphicFramePr>
        <p:xfrm>
          <a:off x="1571625" y="4572000"/>
          <a:ext cx="3571902" cy="579120"/>
        </p:xfrm>
        <a:graphic>
          <a:graphicData uri="http://schemas.openxmlformats.org/drawingml/2006/table">
            <a:tbl>
              <a:tblPr firstRow="1" bandRow="1">
                <a:tableStyleId>{5C22544A-7EE6-4342-B048-85BDC9FD1C3A}</a:tableStyleId>
              </a:tblPr>
              <a:tblGrid>
                <a:gridCol w="595317">
                  <a:extLst>
                    <a:ext uri="{9D8B030D-6E8A-4147-A177-3AD203B41FA5}">
                      <a16:colId xmlns:a16="http://schemas.microsoft.com/office/drawing/2014/main" val="20000"/>
                    </a:ext>
                  </a:extLst>
                </a:gridCol>
                <a:gridCol w="595317">
                  <a:extLst>
                    <a:ext uri="{9D8B030D-6E8A-4147-A177-3AD203B41FA5}">
                      <a16:colId xmlns:a16="http://schemas.microsoft.com/office/drawing/2014/main" val="20001"/>
                    </a:ext>
                  </a:extLst>
                </a:gridCol>
                <a:gridCol w="595317">
                  <a:extLst>
                    <a:ext uri="{9D8B030D-6E8A-4147-A177-3AD203B41FA5}">
                      <a16:colId xmlns:a16="http://schemas.microsoft.com/office/drawing/2014/main" val="20002"/>
                    </a:ext>
                  </a:extLst>
                </a:gridCol>
                <a:gridCol w="595317">
                  <a:extLst>
                    <a:ext uri="{9D8B030D-6E8A-4147-A177-3AD203B41FA5}">
                      <a16:colId xmlns:a16="http://schemas.microsoft.com/office/drawing/2014/main" val="20003"/>
                    </a:ext>
                  </a:extLst>
                </a:gridCol>
                <a:gridCol w="595317">
                  <a:extLst>
                    <a:ext uri="{9D8B030D-6E8A-4147-A177-3AD203B41FA5}">
                      <a16:colId xmlns:a16="http://schemas.microsoft.com/office/drawing/2014/main" val="20004"/>
                    </a:ext>
                  </a:extLst>
                </a:gridCol>
                <a:gridCol w="595317">
                  <a:extLst>
                    <a:ext uri="{9D8B030D-6E8A-4147-A177-3AD203B41FA5}">
                      <a16:colId xmlns:a16="http://schemas.microsoft.com/office/drawing/2014/main" val="20005"/>
                    </a:ext>
                  </a:extLst>
                </a:gridCol>
              </a:tblGrid>
              <a:tr h="571504">
                <a:tc>
                  <a:txBody>
                    <a:bodyPr/>
                    <a:lstStyle/>
                    <a:p>
                      <a:pPr algn="ctr"/>
                      <a:r>
                        <a:rPr lang="ru-RU" sz="3200" b="0" dirty="0" smtClean="0">
                          <a:solidFill>
                            <a:srgbClr val="0070C0"/>
                          </a:solidFill>
                        </a:rPr>
                        <a:t>к</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о</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р</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о</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л</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ь</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8" name="Таблица 17"/>
          <p:cNvGraphicFramePr>
            <a:graphicFrameLocks noGrp="1"/>
          </p:cNvGraphicFramePr>
          <p:nvPr/>
        </p:nvGraphicFramePr>
        <p:xfrm>
          <a:off x="1571625" y="2714625"/>
          <a:ext cx="571504" cy="3109915"/>
        </p:xfrm>
        <a:graphic>
          <a:graphicData uri="http://schemas.openxmlformats.org/drawingml/2006/table">
            <a:tbl>
              <a:tblPr firstRow="1" bandRow="1">
                <a:tableStyleId>{5C22544A-7EE6-4342-B048-85BDC9FD1C3A}</a:tableStyleId>
              </a:tblPr>
              <a:tblGrid>
                <a:gridCol w="571504">
                  <a:extLst>
                    <a:ext uri="{9D8B030D-6E8A-4147-A177-3AD203B41FA5}">
                      <a16:colId xmlns:a16="http://schemas.microsoft.com/office/drawing/2014/main" val="20000"/>
                    </a:ext>
                  </a:extLst>
                </a:gridCol>
              </a:tblGrid>
              <a:tr h="621983">
                <a:tc>
                  <a:txBody>
                    <a:bodyPr/>
                    <a:lstStyle/>
                    <a:p>
                      <a:pPr algn="ctr"/>
                      <a:r>
                        <a:rPr lang="ru-RU" sz="3200" b="0" dirty="0" err="1" smtClean="0">
                          <a:solidFill>
                            <a:srgbClr val="0070C0"/>
                          </a:solidFill>
                        </a:rPr>
                        <a:t>п</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1983">
                <a:tc>
                  <a:txBody>
                    <a:bodyPr/>
                    <a:lstStyle/>
                    <a:p>
                      <a:pPr algn="ctr"/>
                      <a:r>
                        <a:rPr lang="ru-RU" sz="3200" b="0" dirty="0" smtClean="0">
                          <a:solidFill>
                            <a:srgbClr val="0070C0"/>
                          </a:solidFill>
                        </a:rPr>
                        <a:t>е</a:t>
                      </a:r>
                      <a:endParaRPr lang="ru-RU" sz="3200" b="0" dirty="0">
                        <a:solidFill>
                          <a:srgbClr val="0070C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1983">
                <a:tc>
                  <a:txBody>
                    <a:bodyPr/>
                    <a:lstStyle/>
                    <a:p>
                      <a:pPr algn="ctr"/>
                      <a:r>
                        <a:rPr lang="ru-RU" sz="3200" b="0" dirty="0" err="1" smtClean="0">
                          <a:solidFill>
                            <a:srgbClr val="0070C0"/>
                          </a:solidFill>
                        </a:rPr>
                        <a:t>ш</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1983">
                <a:tc>
                  <a:txBody>
                    <a:bodyPr/>
                    <a:lstStyle/>
                    <a:p>
                      <a:pPr algn="ctr"/>
                      <a:r>
                        <a:rPr lang="ru-RU" sz="3200" b="0" dirty="0" smtClean="0">
                          <a:solidFill>
                            <a:srgbClr val="0070C0"/>
                          </a:solidFill>
                        </a:rPr>
                        <a:t>к</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21983">
                <a:tc>
                  <a:txBody>
                    <a:bodyPr/>
                    <a:lstStyle/>
                    <a:p>
                      <a:pPr algn="ctr"/>
                      <a:r>
                        <a:rPr lang="ru-RU" sz="3200" b="0" dirty="0" smtClean="0">
                          <a:solidFill>
                            <a:srgbClr val="0070C0"/>
                          </a:solidFill>
                        </a:rPr>
                        <a:t>а</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9" name="Таблица 18"/>
          <p:cNvGraphicFramePr>
            <a:graphicFrameLocks noGrp="1"/>
          </p:cNvGraphicFramePr>
          <p:nvPr/>
        </p:nvGraphicFramePr>
        <p:xfrm>
          <a:off x="1000125" y="3349625"/>
          <a:ext cx="2857520" cy="579120"/>
        </p:xfrm>
        <a:graphic>
          <a:graphicData uri="http://schemas.openxmlformats.org/drawingml/2006/table">
            <a:tbl>
              <a:tblPr firstRow="1" bandRow="1">
                <a:tableStyleId>{5C22544A-7EE6-4342-B048-85BDC9FD1C3A}</a:tableStyleId>
              </a:tblPr>
              <a:tblGrid>
                <a:gridCol w="571504">
                  <a:extLst>
                    <a:ext uri="{9D8B030D-6E8A-4147-A177-3AD203B41FA5}">
                      <a16:colId xmlns:a16="http://schemas.microsoft.com/office/drawing/2014/main" val="20000"/>
                    </a:ext>
                  </a:extLst>
                </a:gridCol>
                <a:gridCol w="571504">
                  <a:extLst>
                    <a:ext uri="{9D8B030D-6E8A-4147-A177-3AD203B41FA5}">
                      <a16:colId xmlns:a16="http://schemas.microsoft.com/office/drawing/2014/main" val="20001"/>
                    </a:ext>
                  </a:extLst>
                </a:gridCol>
                <a:gridCol w="571504">
                  <a:extLst>
                    <a:ext uri="{9D8B030D-6E8A-4147-A177-3AD203B41FA5}">
                      <a16:colId xmlns:a16="http://schemas.microsoft.com/office/drawing/2014/main" val="20002"/>
                    </a:ext>
                  </a:extLst>
                </a:gridCol>
                <a:gridCol w="571504">
                  <a:extLst>
                    <a:ext uri="{9D8B030D-6E8A-4147-A177-3AD203B41FA5}">
                      <a16:colId xmlns:a16="http://schemas.microsoft.com/office/drawing/2014/main" val="20003"/>
                    </a:ext>
                  </a:extLst>
                </a:gridCol>
                <a:gridCol w="571504">
                  <a:extLst>
                    <a:ext uri="{9D8B030D-6E8A-4147-A177-3AD203B41FA5}">
                      <a16:colId xmlns:a16="http://schemas.microsoft.com/office/drawing/2014/main" val="20004"/>
                    </a:ext>
                  </a:extLst>
                </a:gridCol>
              </a:tblGrid>
              <a:tr h="500066">
                <a:tc>
                  <a:txBody>
                    <a:bodyPr/>
                    <a:lstStyle/>
                    <a:p>
                      <a:pPr algn="ctr"/>
                      <a:r>
                        <a:rPr lang="ru-RU" sz="3200" b="0" dirty="0" err="1" smtClean="0">
                          <a:solidFill>
                            <a:srgbClr val="0070C0"/>
                          </a:solidFill>
                        </a:rPr>
                        <a:t>ф</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е</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р</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з</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ь</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Таблица 19"/>
          <p:cNvGraphicFramePr>
            <a:graphicFrameLocks noGrp="1"/>
          </p:cNvGraphicFramePr>
          <p:nvPr/>
        </p:nvGraphicFramePr>
        <p:xfrm>
          <a:off x="3286125" y="1643063"/>
          <a:ext cx="571504" cy="2316480"/>
        </p:xfrm>
        <a:graphic>
          <a:graphicData uri="http://schemas.openxmlformats.org/drawingml/2006/table">
            <a:tbl>
              <a:tblPr firstRow="1" bandRow="1">
                <a:tableStyleId>{5C22544A-7EE6-4342-B048-85BDC9FD1C3A}</a:tableStyleId>
              </a:tblPr>
              <a:tblGrid>
                <a:gridCol w="571504">
                  <a:extLst>
                    <a:ext uri="{9D8B030D-6E8A-4147-A177-3AD203B41FA5}">
                      <a16:colId xmlns:a16="http://schemas.microsoft.com/office/drawing/2014/main" val="20000"/>
                    </a:ext>
                  </a:extLst>
                </a:gridCol>
              </a:tblGrid>
              <a:tr h="370840">
                <a:tc>
                  <a:txBody>
                    <a:bodyPr/>
                    <a:lstStyle/>
                    <a:p>
                      <a:pPr algn="ctr"/>
                      <a:r>
                        <a:rPr lang="ru-RU" sz="3200" b="0" dirty="0" smtClean="0">
                          <a:solidFill>
                            <a:srgbClr val="0070C0"/>
                          </a:solidFill>
                        </a:rPr>
                        <a:t>к</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ru-RU" sz="3200" b="0" dirty="0" smtClean="0">
                          <a:solidFill>
                            <a:srgbClr val="0070C0"/>
                          </a:solidFill>
                        </a:rPr>
                        <a:t>о</a:t>
                      </a:r>
                      <a:endParaRPr lang="ru-RU" sz="3200" b="0" dirty="0">
                        <a:solidFill>
                          <a:srgbClr val="0070C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ru-RU" sz="3200" b="0" dirty="0" err="1" smtClean="0">
                          <a:solidFill>
                            <a:srgbClr val="0070C0"/>
                          </a:solidFill>
                        </a:rPr>
                        <a:t>н</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1" name="Таблица 20"/>
          <p:cNvGraphicFramePr>
            <a:graphicFrameLocks noGrp="1"/>
          </p:cNvGraphicFramePr>
          <p:nvPr/>
        </p:nvGraphicFramePr>
        <p:xfrm>
          <a:off x="2143125" y="2214563"/>
          <a:ext cx="2286016" cy="579120"/>
        </p:xfrm>
        <a:graphic>
          <a:graphicData uri="http://schemas.openxmlformats.org/drawingml/2006/table">
            <a:tbl>
              <a:tblPr firstRow="1" bandRow="1">
                <a:tableStyleId>{5C22544A-7EE6-4342-B048-85BDC9FD1C3A}</a:tableStyleId>
              </a:tblPr>
              <a:tblGrid>
                <a:gridCol w="571504">
                  <a:extLst>
                    <a:ext uri="{9D8B030D-6E8A-4147-A177-3AD203B41FA5}">
                      <a16:colId xmlns:a16="http://schemas.microsoft.com/office/drawing/2014/main" val="20000"/>
                    </a:ext>
                  </a:extLst>
                </a:gridCol>
                <a:gridCol w="571504">
                  <a:extLst>
                    <a:ext uri="{9D8B030D-6E8A-4147-A177-3AD203B41FA5}">
                      <a16:colId xmlns:a16="http://schemas.microsoft.com/office/drawing/2014/main" val="20001"/>
                    </a:ext>
                  </a:extLst>
                </a:gridCol>
                <a:gridCol w="571504">
                  <a:extLst>
                    <a:ext uri="{9D8B030D-6E8A-4147-A177-3AD203B41FA5}">
                      <a16:colId xmlns:a16="http://schemas.microsoft.com/office/drawing/2014/main" val="20002"/>
                    </a:ext>
                  </a:extLst>
                </a:gridCol>
                <a:gridCol w="571504">
                  <a:extLst>
                    <a:ext uri="{9D8B030D-6E8A-4147-A177-3AD203B41FA5}">
                      <a16:colId xmlns:a16="http://schemas.microsoft.com/office/drawing/2014/main" val="20003"/>
                    </a:ext>
                  </a:extLst>
                </a:gridCol>
              </a:tblGrid>
              <a:tr h="571504">
                <a:tc>
                  <a:txBody>
                    <a:bodyPr/>
                    <a:lstStyle/>
                    <a:p>
                      <a:pPr algn="ctr"/>
                      <a:r>
                        <a:rPr lang="ru-RU" sz="3200" b="0" dirty="0" smtClean="0">
                          <a:solidFill>
                            <a:srgbClr val="0070C0"/>
                          </a:solidFill>
                        </a:rPr>
                        <a:t>с</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л</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о</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н</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2" name="Таблица 21"/>
          <p:cNvGraphicFramePr>
            <a:graphicFrameLocks noGrp="1"/>
          </p:cNvGraphicFramePr>
          <p:nvPr/>
        </p:nvGraphicFramePr>
        <p:xfrm>
          <a:off x="4572000" y="2786063"/>
          <a:ext cx="500066" cy="2967040"/>
        </p:xfrm>
        <a:graphic>
          <a:graphicData uri="http://schemas.openxmlformats.org/drawingml/2006/table">
            <a:tbl>
              <a:tblPr firstRow="1" bandRow="1">
                <a:tableStyleId>{5C22544A-7EE6-4342-B048-85BDC9FD1C3A}</a:tableStyleId>
              </a:tblPr>
              <a:tblGrid>
                <a:gridCol w="500066">
                  <a:extLst>
                    <a:ext uri="{9D8B030D-6E8A-4147-A177-3AD203B41FA5}">
                      <a16:colId xmlns:a16="http://schemas.microsoft.com/office/drawing/2014/main" val="20000"/>
                    </a:ext>
                  </a:extLst>
                </a:gridCol>
              </a:tblGrid>
              <a:tr h="593408">
                <a:tc>
                  <a:txBody>
                    <a:bodyPr/>
                    <a:lstStyle/>
                    <a:p>
                      <a:pPr algn="ctr"/>
                      <a:r>
                        <a:rPr lang="ru-RU" sz="3200" b="0" dirty="0" smtClean="0">
                          <a:solidFill>
                            <a:srgbClr val="0070C0"/>
                          </a:solidFill>
                        </a:rPr>
                        <a:t>л</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3408">
                <a:tc>
                  <a:txBody>
                    <a:bodyPr/>
                    <a:lstStyle/>
                    <a:p>
                      <a:pPr algn="ctr"/>
                      <a:r>
                        <a:rPr lang="ru-RU" sz="3200" b="0" dirty="0" smtClean="0">
                          <a:solidFill>
                            <a:srgbClr val="0070C0"/>
                          </a:solidFill>
                        </a:rPr>
                        <a:t>а</a:t>
                      </a:r>
                      <a:endParaRPr lang="ru-RU" sz="3200" b="0" dirty="0">
                        <a:solidFill>
                          <a:srgbClr val="0070C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3408">
                <a:tc>
                  <a:txBody>
                    <a:bodyPr/>
                    <a:lstStyle/>
                    <a:p>
                      <a:pPr algn="ctr"/>
                      <a:r>
                        <a:rPr lang="ru-RU" sz="3200" b="0" dirty="0" err="1" smtClean="0">
                          <a:solidFill>
                            <a:srgbClr val="0070C0"/>
                          </a:solidFill>
                        </a:rPr>
                        <a:t>д</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3408">
                <a:tc>
                  <a:txBody>
                    <a:bodyPr/>
                    <a:lstStyle/>
                    <a:p>
                      <a:pPr algn="ct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3408">
                <a:tc>
                  <a:txBody>
                    <a:bodyPr/>
                    <a:lstStyle/>
                    <a:p>
                      <a:pPr algn="ctr"/>
                      <a:r>
                        <a:rPr lang="ru-RU" sz="3200" b="0" dirty="0" smtClean="0">
                          <a:solidFill>
                            <a:srgbClr val="0070C0"/>
                          </a:solidFill>
                        </a:rPr>
                        <a:t>я</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3" name="Прямоугольник 22"/>
          <p:cNvSpPr>
            <a:spLocks noChangeArrowheads="1"/>
          </p:cNvSpPr>
          <p:nvPr/>
        </p:nvSpPr>
        <p:spPr bwMode="auto">
          <a:xfrm>
            <a:off x="5357813" y="2500313"/>
            <a:ext cx="3500437" cy="1323975"/>
          </a:xfrm>
          <a:prstGeom prst="rect">
            <a:avLst/>
          </a:prstGeom>
          <a:noFill/>
          <a:ln w="9525">
            <a:noFill/>
            <a:miter lim="800000"/>
            <a:headEnd/>
            <a:tailEnd/>
          </a:ln>
        </p:spPr>
        <p:txBody>
          <a:bodyPr>
            <a:spAutoFit/>
          </a:bodyPr>
          <a:lstStyle/>
          <a:p>
            <a:r>
              <a:rPr lang="ru-RU" sz="1600">
                <a:solidFill>
                  <a:srgbClr val="000000"/>
                </a:solidFill>
                <a:latin typeface="Calibri" pitchFamily="34" charset="0"/>
              </a:rPr>
              <a:t>1. Он, не цокает, конечно,</a:t>
            </a:r>
            <a:br>
              <a:rPr lang="ru-RU" sz="1600">
                <a:solidFill>
                  <a:srgbClr val="000000"/>
                </a:solidFill>
                <a:latin typeface="Calibri" pitchFamily="34" charset="0"/>
              </a:rPr>
            </a:br>
            <a:r>
              <a:rPr lang="ru-RU" sz="1600">
                <a:solidFill>
                  <a:srgbClr val="000000"/>
                </a:solidFill>
                <a:latin typeface="Calibri" pitchFamily="34" charset="0"/>
              </a:rPr>
              <a:t>Но легко перешагнём</a:t>
            </a:r>
            <a:br>
              <a:rPr lang="ru-RU" sz="1600">
                <a:solidFill>
                  <a:srgbClr val="000000"/>
                </a:solidFill>
                <a:latin typeface="Calibri" pitchFamily="34" charset="0"/>
              </a:rPr>
            </a:br>
            <a:r>
              <a:rPr lang="ru-RU" sz="1600">
                <a:solidFill>
                  <a:srgbClr val="000000"/>
                </a:solidFill>
                <a:latin typeface="Calibri" pitchFamily="34" charset="0"/>
              </a:rPr>
              <a:t>Через ряд фигур и пешек</a:t>
            </a:r>
            <a:br>
              <a:rPr lang="ru-RU" sz="1600">
                <a:solidFill>
                  <a:srgbClr val="000000"/>
                </a:solidFill>
                <a:latin typeface="Calibri" pitchFamily="34" charset="0"/>
              </a:rPr>
            </a:br>
            <a:r>
              <a:rPr lang="ru-RU" sz="1600">
                <a:solidFill>
                  <a:srgbClr val="000000"/>
                </a:solidFill>
                <a:latin typeface="Calibri" pitchFamily="34" charset="0"/>
              </a:rPr>
              <a:t>Этим шахматным…</a:t>
            </a:r>
            <a:br>
              <a:rPr lang="ru-RU" sz="1600">
                <a:solidFill>
                  <a:srgbClr val="000000"/>
                </a:solidFill>
                <a:latin typeface="Calibri" pitchFamily="34" charset="0"/>
              </a:rPr>
            </a:br>
            <a:endParaRPr lang="ru-RU" sz="1600">
              <a:solidFill>
                <a:srgbClr val="000000"/>
              </a:solidFill>
              <a:latin typeface="Calibri" pitchFamily="34" charset="0"/>
            </a:endParaRPr>
          </a:p>
        </p:txBody>
      </p:sp>
      <p:sp>
        <p:nvSpPr>
          <p:cNvPr id="24" name="Прямоугольник 23"/>
          <p:cNvSpPr>
            <a:spLocks noChangeArrowheads="1"/>
          </p:cNvSpPr>
          <p:nvPr/>
        </p:nvSpPr>
        <p:spPr bwMode="auto">
          <a:xfrm>
            <a:off x="5286375" y="2500313"/>
            <a:ext cx="3429000" cy="1354137"/>
          </a:xfrm>
          <a:prstGeom prst="rect">
            <a:avLst/>
          </a:prstGeom>
          <a:noFill/>
          <a:ln w="9525">
            <a:noFill/>
            <a:miter lim="800000"/>
            <a:headEnd/>
            <a:tailEnd/>
          </a:ln>
        </p:spPr>
        <p:txBody>
          <a:bodyPr>
            <a:spAutoFit/>
          </a:bodyPr>
          <a:lstStyle/>
          <a:p>
            <a:r>
              <a:rPr lang="ru-RU" sz="1600">
                <a:solidFill>
                  <a:srgbClr val="000000"/>
                </a:solidFill>
                <a:latin typeface="Calibri" pitchFamily="34" charset="0"/>
              </a:rPr>
              <a:t>2.Обитает не в саванне,</a:t>
            </a:r>
            <a:br>
              <a:rPr lang="ru-RU" sz="1600">
                <a:solidFill>
                  <a:srgbClr val="000000"/>
                </a:solidFill>
                <a:latin typeface="Calibri" pitchFamily="34" charset="0"/>
              </a:rPr>
            </a:br>
            <a:r>
              <a:rPr lang="ru-RU" sz="1600">
                <a:solidFill>
                  <a:srgbClr val="000000"/>
                </a:solidFill>
                <a:latin typeface="Calibri" pitchFamily="34" charset="0"/>
              </a:rPr>
              <a:t>И не так огромен он,</a:t>
            </a:r>
            <a:br>
              <a:rPr lang="ru-RU" sz="1600">
                <a:solidFill>
                  <a:srgbClr val="000000"/>
                </a:solidFill>
                <a:latin typeface="Calibri" pitchFamily="34" charset="0"/>
              </a:rPr>
            </a:br>
            <a:r>
              <a:rPr lang="ru-RU" sz="1600">
                <a:solidFill>
                  <a:srgbClr val="000000"/>
                </a:solidFill>
                <a:latin typeface="Calibri" pitchFamily="34" charset="0"/>
              </a:rPr>
              <a:t>Но такое же названье</a:t>
            </a:r>
            <a:br>
              <a:rPr lang="ru-RU" sz="1600">
                <a:solidFill>
                  <a:srgbClr val="000000"/>
                </a:solidFill>
                <a:latin typeface="Calibri" pitchFamily="34" charset="0"/>
              </a:rPr>
            </a:br>
            <a:r>
              <a:rPr lang="ru-RU" sz="1600">
                <a:solidFill>
                  <a:srgbClr val="000000"/>
                </a:solidFill>
                <a:latin typeface="Calibri" pitchFamily="34" charset="0"/>
              </a:rPr>
              <a:t>У фигуры этой -…</a:t>
            </a:r>
            <a:r>
              <a:rPr lang="ru-RU">
                <a:solidFill>
                  <a:srgbClr val="000000"/>
                </a:solidFill>
                <a:latin typeface="Calibri" pitchFamily="34" charset="0"/>
              </a:rPr>
              <a:t/>
            </a:r>
            <a:br>
              <a:rPr lang="ru-RU">
                <a:solidFill>
                  <a:srgbClr val="000000"/>
                </a:solidFill>
                <a:latin typeface="Calibri" pitchFamily="34" charset="0"/>
              </a:rPr>
            </a:br>
            <a:endParaRPr lang="ru-RU">
              <a:solidFill>
                <a:srgbClr val="000000"/>
              </a:solidFill>
              <a:latin typeface="Calibri" pitchFamily="34" charset="0"/>
            </a:endParaRPr>
          </a:p>
        </p:txBody>
      </p:sp>
      <p:sp>
        <p:nvSpPr>
          <p:cNvPr id="25" name="Прямоугольник 24"/>
          <p:cNvSpPr>
            <a:spLocks noChangeArrowheads="1"/>
          </p:cNvSpPr>
          <p:nvPr/>
        </p:nvSpPr>
        <p:spPr bwMode="auto">
          <a:xfrm>
            <a:off x="5286375" y="2571750"/>
            <a:ext cx="3500438" cy="1354138"/>
          </a:xfrm>
          <a:prstGeom prst="rect">
            <a:avLst/>
          </a:prstGeom>
          <a:noFill/>
          <a:ln w="9525">
            <a:noFill/>
            <a:miter lim="800000"/>
            <a:headEnd/>
            <a:tailEnd/>
          </a:ln>
        </p:spPr>
        <p:txBody>
          <a:bodyPr>
            <a:spAutoFit/>
          </a:bodyPr>
          <a:lstStyle/>
          <a:p>
            <a:r>
              <a:rPr lang="ru-RU" sz="1600">
                <a:solidFill>
                  <a:srgbClr val="000000"/>
                </a:solidFill>
                <a:latin typeface="Calibri" pitchFamily="34" charset="0"/>
              </a:rPr>
              <a:t>3.Кто не любит прыг да скок?</a:t>
            </a:r>
            <a:br>
              <a:rPr lang="ru-RU" sz="1600">
                <a:solidFill>
                  <a:srgbClr val="000000"/>
                </a:solidFill>
                <a:latin typeface="Calibri" pitchFamily="34" charset="0"/>
              </a:rPr>
            </a:br>
            <a:r>
              <a:rPr lang="ru-RU" sz="1600">
                <a:solidFill>
                  <a:srgbClr val="000000"/>
                </a:solidFill>
                <a:latin typeface="Calibri" pitchFamily="34" charset="0"/>
              </a:rPr>
              <a:t>Кто ходить привык без спешки</a:t>
            </a:r>
            <a:br>
              <a:rPr lang="ru-RU" sz="1600">
                <a:solidFill>
                  <a:srgbClr val="000000"/>
                </a:solidFill>
                <a:latin typeface="Calibri" pitchFamily="34" charset="0"/>
              </a:rPr>
            </a:br>
            <a:r>
              <a:rPr lang="ru-RU" sz="1600">
                <a:solidFill>
                  <a:srgbClr val="000000"/>
                </a:solidFill>
                <a:latin typeface="Calibri" pitchFamily="34" charset="0"/>
              </a:rPr>
              <a:t>И берёт наискосок?</a:t>
            </a:r>
            <a:br>
              <a:rPr lang="ru-RU" sz="1600">
                <a:solidFill>
                  <a:srgbClr val="000000"/>
                </a:solidFill>
                <a:latin typeface="Calibri" pitchFamily="34" charset="0"/>
              </a:rPr>
            </a:br>
            <a:r>
              <a:rPr lang="ru-RU" sz="1600">
                <a:solidFill>
                  <a:srgbClr val="000000"/>
                </a:solidFill>
                <a:latin typeface="Calibri" pitchFamily="34" charset="0"/>
              </a:rPr>
              <a:t>Ну конечно, это -…</a:t>
            </a:r>
            <a:r>
              <a:rPr lang="ru-RU">
                <a:solidFill>
                  <a:srgbClr val="000000"/>
                </a:solidFill>
                <a:latin typeface="Calibri" pitchFamily="34" charset="0"/>
              </a:rPr>
              <a:t/>
            </a:r>
            <a:br>
              <a:rPr lang="ru-RU">
                <a:solidFill>
                  <a:srgbClr val="000000"/>
                </a:solidFill>
                <a:latin typeface="Calibri" pitchFamily="34" charset="0"/>
              </a:rPr>
            </a:br>
            <a:endParaRPr lang="ru-RU">
              <a:solidFill>
                <a:srgbClr val="000000"/>
              </a:solidFill>
              <a:latin typeface="Calibri" pitchFamily="34" charset="0"/>
            </a:endParaRPr>
          </a:p>
        </p:txBody>
      </p:sp>
      <p:sp>
        <p:nvSpPr>
          <p:cNvPr id="26" name="Прямоугольник 25"/>
          <p:cNvSpPr>
            <a:spLocks noChangeArrowheads="1"/>
          </p:cNvSpPr>
          <p:nvPr/>
        </p:nvSpPr>
        <p:spPr bwMode="auto">
          <a:xfrm>
            <a:off x="5214938" y="2500313"/>
            <a:ext cx="3714750" cy="1354137"/>
          </a:xfrm>
          <a:prstGeom prst="rect">
            <a:avLst/>
          </a:prstGeom>
          <a:noFill/>
          <a:ln w="9525">
            <a:noFill/>
            <a:miter lim="800000"/>
            <a:headEnd/>
            <a:tailEnd/>
          </a:ln>
        </p:spPr>
        <p:txBody>
          <a:bodyPr>
            <a:spAutoFit/>
          </a:bodyPr>
          <a:lstStyle/>
          <a:p>
            <a:r>
              <a:rPr lang="ru-RU" sz="1600">
                <a:solidFill>
                  <a:srgbClr val="000000"/>
                </a:solidFill>
                <a:latin typeface="Calibri" pitchFamily="34" charset="0"/>
              </a:rPr>
              <a:t>4.Мы могли на ней бы плыть</a:t>
            </a:r>
            <a:br>
              <a:rPr lang="ru-RU" sz="1600">
                <a:solidFill>
                  <a:srgbClr val="000000"/>
                </a:solidFill>
                <a:latin typeface="Calibri" pitchFamily="34" charset="0"/>
              </a:rPr>
            </a:br>
            <a:r>
              <a:rPr lang="ru-RU" sz="1600">
                <a:solidFill>
                  <a:srgbClr val="000000"/>
                </a:solidFill>
                <a:latin typeface="Calibri" pitchFamily="34" charset="0"/>
              </a:rPr>
              <a:t>С русским князем по воде,</a:t>
            </a:r>
            <a:br>
              <a:rPr lang="ru-RU" sz="1600">
                <a:solidFill>
                  <a:srgbClr val="000000"/>
                </a:solidFill>
                <a:latin typeface="Calibri" pitchFamily="34" charset="0"/>
              </a:rPr>
            </a:br>
            <a:r>
              <a:rPr lang="ru-RU" sz="1600">
                <a:solidFill>
                  <a:srgbClr val="000000"/>
                </a:solidFill>
                <a:latin typeface="Calibri" pitchFamily="34" charset="0"/>
              </a:rPr>
              <a:t>Но позволено ходить</a:t>
            </a:r>
            <a:br>
              <a:rPr lang="ru-RU" sz="1600">
                <a:solidFill>
                  <a:srgbClr val="000000"/>
                </a:solidFill>
                <a:latin typeface="Calibri" pitchFamily="34" charset="0"/>
              </a:rPr>
            </a:br>
            <a:r>
              <a:rPr lang="ru-RU" sz="1600">
                <a:solidFill>
                  <a:srgbClr val="000000"/>
                </a:solidFill>
                <a:latin typeface="Calibri" pitchFamily="34" charset="0"/>
              </a:rPr>
              <a:t>И по клеточкам…</a:t>
            </a:r>
            <a:r>
              <a:rPr lang="ru-RU">
                <a:solidFill>
                  <a:srgbClr val="000000"/>
                </a:solidFill>
                <a:latin typeface="Calibri" pitchFamily="34" charset="0"/>
              </a:rPr>
              <a:t/>
            </a:r>
            <a:br>
              <a:rPr lang="ru-RU">
                <a:solidFill>
                  <a:srgbClr val="000000"/>
                </a:solidFill>
                <a:latin typeface="Calibri" pitchFamily="34" charset="0"/>
              </a:rPr>
            </a:br>
            <a:endParaRPr lang="ru-RU">
              <a:solidFill>
                <a:srgbClr val="000000"/>
              </a:solidFill>
              <a:latin typeface="Calibri" pitchFamily="34" charset="0"/>
            </a:endParaRPr>
          </a:p>
        </p:txBody>
      </p:sp>
      <p:sp>
        <p:nvSpPr>
          <p:cNvPr id="1031" name="Rectangle 7"/>
          <p:cNvSpPr>
            <a:spLocks noChangeArrowheads="1"/>
          </p:cNvSpPr>
          <p:nvPr/>
        </p:nvSpPr>
        <p:spPr bwMode="auto">
          <a:xfrm>
            <a:off x="5286375" y="2500313"/>
            <a:ext cx="3429000" cy="2554287"/>
          </a:xfrm>
          <a:prstGeom prst="rect">
            <a:avLst/>
          </a:prstGeom>
          <a:noFill/>
          <a:ln w="9525">
            <a:noFill/>
            <a:miter lim="800000"/>
            <a:headEnd/>
            <a:tailEnd/>
          </a:ln>
        </p:spPr>
        <p:txBody>
          <a:bodyPr anchor="ctr">
            <a:spAutoFit/>
          </a:bodyPr>
          <a:lstStyle/>
          <a:p>
            <a:pPr algn="ctr"/>
            <a:r>
              <a:rPr lang="ru-RU" sz="1600">
                <a:solidFill>
                  <a:srgbClr val="000000"/>
                </a:solidFill>
                <a:latin typeface="Calibri" pitchFamily="34" charset="0"/>
                <a:ea typeface="Calibri" pitchFamily="34" charset="0"/>
                <a:cs typeface="Times New Roman" pitchFamily="18" charset="0"/>
              </a:rPr>
              <a:t>5. Фигура важная и сильная. </a:t>
            </a:r>
            <a:br>
              <a:rPr lang="ru-RU" sz="1600">
                <a:solidFill>
                  <a:srgbClr val="000000"/>
                </a:solidFill>
                <a:latin typeface="Calibri" pitchFamily="34" charset="0"/>
                <a:ea typeface="Calibri" pitchFamily="34" charset="0"/>
                <a:cs typeface="Times New Roman" pitchFamily="18" charset="0"/>
              </a:rPr>
            </a:br>
            <a:r>
              <a:rPr lang="ru-RU" sz="1600">
                <a:solidFill>
                  <a:srgbClr val="000000"/>
                </a:solidFill>
                <a:latin typeface="Calibri" pitchFamily="34" charset="0"/>
                <a:ea typeface="Calibri" pitchFamily="34" charset="0"/>
                <a:cs typeface="Times New Roman" pitchFamily="18" charset="0"/>
              </a:rPr>
              <a:t>Всегда в красивом платье стильном. </a:t>
            </a:r>
            <a:br>
              <a:rPr lang="ru-RU" sz="1600">
                <a:solidFill>
                  <a:srgbClr val="000000"/>
                </a:solidFill>
                <a:latin typeface="Calibri" pitchFamily="34" charset="0"/>
                <a:ea typeface="Calibri" pitchFamily="34" charset="0"/>
                <a:cs typeface="Times New Roman" pitchFamily="18" charset="0"/>
              </a:rPr>
            </a:br>
            <a:r>
              <a:rPr lang="ru-RU" sz="1600">
                <a:solidFill>
                  <a:srgbClr val="000000"/>
                </a:solidFill>
                <a:latin typeface="Calibri" pitchFamily="34" charset="0"/>
                <a:ea typeface="Calibri" pitchFamily="34" charset="0"/>
                <a:cs typeface="Times New Roman" pitchFamily="18" charset="0"/>
              </a:rPr>
              <a:t>Захочет, так пойдёт по вертикали. </a:t>
            </a:r>
            <a:br>
              <a:rPr lang="ru-RU" sz="1600">
                <a:solidFill>
                  <a:srgbClr val="000000"/>
                </a:solidFill>
                <a:latin typeface="Calibri" pitchFamily="34" charset="0"/>
                <a:ea typeface="Calibri" pitchFamily="34" charset="0"/>
                <a:cs typeface="Times New Roman" pitchFamily="18" charset="0"/>
              </a:rPr>
            </a:br>
            <a:r>
              <a:rPr lang="ru-RU" sz="1600">
                <a:solidFill>
                  <a:srgbClr val="000000"/>
                </a:solidFill>
                <a:latin typeface="Calibri" pitchFamily="34" charset="0"/>
                <a:ea typeface="Calibri" pitchFamily="34" charset="0"/>
                <a:cs typeface="Times New Roman" pitchFamily="18" charset="0"/>
              </a:rPr>
              <a:t>Ну, а захочет, так и по горизонтали. </a:t>
            </a:r>
            <a:br>
              <a:rPr lang="ru-RU" sz="1600">
                <a:solidFill>
                  <a:srgbClr val="000000"/>
                </a:solidFill>
                <a:latin typeface="Calibri" pitchFamily="34" charset="0"/>
                <a:ea typeface="Calibri" pitchFamily="34" charset="0"/>
                <a:cs typeface="Times New Roman" pitchFamily="18" charset="0"/>
              </a:rPr>
            </a:br>
            <a:r>
              <a:rPr lang="ru-RU" sz="1600">
                <a:solidFill>
                  <a:srgbClr val="000000"/>
                </a:solidFill>
                <a:latin typeface="Calibri" pitchFamily="34" charset="0"/>
                <a:ea typeface="Calibri" pitchFamily="34" charset="0"/>
                <a:cs typeface="Times New Roman" pitchFamily="18" charset="0"/>
              </a:rPr>
              <a:t>Её ходы не просто угадать - </a:t>
            </a:r>
            <a:br>
              <a:rPr lang="ru-RU" sz="1600">
                <a:solidFill>
                  <a:srgbClr val="000000"/>
                </a:solidFill>
                <a:latin typeface="Calibri" pitchFamily="34" charset="0"/>
                <a:ea typeface="Calibri" pitchFamily="34" charset="0"/>
                <a:cs typeface="Times New Roman" pitchFamily="18" charset="0"/>
              </a:rPr>
            </a:br>
            <a:r>
              <a:rPr lang="ru-RU" sz="1600">
                <a:solidFill>
                  <a:srgbClr val="000000"/>
                </a:solidFill>
                <a:latin typeface="Calibri" pitchFamily="34" charset="0"/>
                <a:ea typeface="Calibri" pitchFamily="34" charset="0"/>
                <a:cs typeface="Times New Roman" pitchFamily="18" charset="0"/>
              </a:rPr>
              <a:t>И по диагонали может пошагать.</a:t>
            </a:r>
          </a:p>
        </p:txBody>
      </p:sp>
      <p:sp>
        <p:nvSpPr>
          <p:cNvPr id="28" name="Прямоугольник 27"/>
          <p:cNvSpPr>
            <a:spLocks noChangeArrowheads="1"/>
          </p:cNvSpPr>
          <p:nvPr/>
        </p:nvSpPr>
        <p:spPr bwMode="auto">
          <a:xfrm>
            <a:off x="5286375" y="2571750"/>
            <a:ext cx="3643313" cy="2092325"/>
          </a:xfrm>
          <a:prstGeom prst="rect">
            <a:avLst/>
          </a:prstGeom>
          <a:noFill/>
          <a:ln w="9525">
            <a:noFill/>
            <a:miter lim="800000"/>
            <a:headEnd/>
            <a:tailEnd/>
          </a:ln>
        </p:spPr>
        <p:txBody>
          <a:bodyPr>
            <a:spAutoFit/>
          </a:bodyPr>
          <a:lstStyle/>
          <a:p>
            <a:r>
              <a:rPr lang="ru-RU" sz="1600">
                <a:solidFill>
                  <a:srgbClr val="000000"/>
                </a:solidFill>
                <a:latin typeface="Calibri" pitchFamily="34" charset="0"/>
              </a:rPr>
              <a:t>6.Хоть и  важная фигура, но трусливая натура, </a:t>
            </a:r>
            <a:br>
              <a:rPr lang="ru-RU" sz="1600">
                <a:solidFill>
                  <a:srgbClr val="000000"/>
                </a:solidFill>
                <a:latin typeface="Calibri" pitchFamily="34" charset="0"/>
              </a:rPr>
            </a:br>
            <a:r>
              <a:rPr lang="ru-RU" sz="1600">
                <a:solidFill>
                  <a:srgbClr val="000000"/>
                </a:solidFill>
                <a:latin typeface="Calibri" pitchFamily="34" charset="0"/>
              </a:rPr>
              <a:t>И ходит лишь на клеточку одну. </a:t>
            </a:r>
            <a:br>
              <a:rPr lang="ru-RU" sz="1600">
                <a:solidFill>
                  <a:srgbClr val="000000"/>
                </a:solidFill>
                <a:latin typeface="Calibri" pitchFamily="34" charset="0"/>
              </a:rPr>
            </a:br>
            <a:r>
              <a:rPr lang="ru-RU" sz="1600">
                <a:solidFill>
                  <a:srgbClr val="000000"/>
                </a:solidFill>
                <a:latin typeface="Calibri" pitchFamily="34" charset="0"/>
              </a:rPr>
              <a:t>Других фигур работа - лишь на него охота. </a:t>
            </a:r>
            <a:br>
              <a:rPr lang="ru-RU" sz="1600">
                <a:solidFill>
                  <a:srgbClr val="000000"/>
                </a:solidFill>
                <a:latin typeface="Calibri" pitchFamily="34" charset="0"/>
              </a:rPr>
            </a:br>
            <a:r>
              <a:rPr lang="ru-RU" sz="1600">
                <a:solidFill>
                  <a:srgbClr val="000000"/>
                </a:solidFill>
                <a:latin typeface="Calibri" pitchFamily="34" charset="0"/>
              </a:rPr>
              <a:t>Его поймаю и закончу я игру. </a:t>
            </a:r>
            <a:r>
              <a:rPr lang="ru-RU">
                <a:solidFill>
                  <a:srgbClr val="000000"/>
                </a:solidFill>
                <a:latin typeface="Calibri" pitchFamily="34" charset="0"/>
              </a:rPr>
              <a:t/>
            </a:r>
            <a:br>
              <a:rPr lang="ru-RU">
                <a:solidFill>
                  <a:srgbClr val="000000"/>
                </a:solidFill>
                <a:latin typeface="Calibri" pitchFamily="34" charset="0"/>
              </a:rPr>
            </a:br>
            <a:endParaRPr lang="ru-RU">
              <a:solidFill>
                <a:srgbClr val="000000"/>
              </a:solidFill>
              <a:latin typeface="Calibri" pitchFamily="34" charset="0"/>
            </a:endParaRPr>
          </a:p>
        </p:txBody>
      </p:sp>
      <p:pic>
        <p:nvPicPr>
          <p:cNvPr id="29" name="Picture 4" descr="шахматы"/>
          <p:cNvPicPr>
            <a:picLocks noChangeAspect="1" noChangeArrowheads="1"/>
          </p:cNvPicPr>
          <p:nvPr/>
        </p:nvPicPr>
        <p:blipFill>
          <a:blip r:embed="rId8" cstate="print"/>
          <a:srcRect/>
          <a:stretch>
            <a:fillRect/>
          </a:stretch>
        </p:blipFill>
        <p:spPr bwMode="auto">
          <a:xfrm>
            <a:off x="5357818" y="2143116"/>
            <a:ext cx="3363010" cy="3374116"/>
          </a:xfrm>
          <a:prstGeom prst="roundRect">
            <a:avLst>
              <a:gd name="adj" fmla="val 16667"/>
            </a:avLst>
          </a:prstGeom>
          <a:ln w="76200">
            <a:solidFill>
              <a:srgbClr val="BA934E"/>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par>
                          <p:cTn id="17" fill="hold">
                            <p:stCondLst>
                              <p:cond delay="500"/>
                            </p:stCondLst>
                            <p:childTnLst>
                              <p:par>
                                <p:cTn id="18" presetID="1" presetClass="exit" presetSubtype="0" fill="hold" grpId="1" nodeType="afterEffect">
                                  <p:stCondLst>
                                    <p:cond delay="0"/>
                                  </p:stCondLst>
                                  <p:childTnLst>
                                    <p:set>
                                      <p:cBhvr>
                                        <p:cTn id="19" dur="1" fill="hold">
                                          <p:stCondLst>
                                            <p:cond delay="0"/>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500"/>
                            </p:stCondLst>
                            <p:childTnLst>
                              <p:par>
                                <p:cTn id="35" presetID="1" presetClass="exit" presetSubtype="0" fill="hold" grpId="1" nodeType="after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par>
                          <p:cTn id="51" fill="hold">
                            <p:stCondLst>
                              <p:cond delay="500"/>
                            </p:stCondLst>
                            <p:childTnLst>
                              <p:par>
                                <p:cTn id="52" presetID="1" presetClass="exit" presetSubtype="0" fill="hold" grpId="1" nodeType="afterEffect">
                                  <p:stCondLst>
                                    <p:cond delay="0"/>
                                  </p:stCondLst>
                                  <p:childTnLst>
                                    <p:set>
                                      <p:cBhvr>
                                        <p:cTn id="53" dur="1" fill="hold">
                                          <p:stCondLst>
                                            <p:cond delay="0"/>
                                          </p:stCondLst>
                                        </p:cTn>
                                        <p:tgtEl>
                                          <p:spTgt spid="2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childTnLst>
                          </p:cTn>
                        </p:par>
                        <p:par>
                          <p:cTn id="68" fill="hold">
                            <p:stCondLst>
                              <p:cond delay="500"/>
                            </p:stCondLst>
                            <p:childTnLst>
                              <p:par>
                                <p:cTn id="69" presetID="1" presetClass="exit" presetSubtype="0" fill="hold" grpId="1" nodeType="afterEffect">
                                  <p:stCondLst>
                                    <p:cond delay="0"/>
                                  </p:stCondLst>
                                  <p:childTnLst>
                                    <p:set>
                                      <p:cBhvr>
                                        <p:cTn id="70" dur="1" fill="hold">
                                          <p:stCondLst>
                                            <p:cond delay="0"/>
                                          </p:stCondLst>
                                        </p:cTn>
                                        <p:tgtEl>
                                          <p:spTgt spid="2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031"/>
                                        </p:tgtEl>
                                        <p:attrNameLst>
                                          <p:attrName>style.visibility</p:attrName>
                                        </p:attrNameLst>
                                      </p:cBhvr>
                                      <p:to>
                                        <p:strVal val="visible"/>
                                      </p:to>
                                    </p:set>
                                    <p:anim calcmode="lin" valueType="num">
                                      <p:cBhvr>
                                        <p:cTn id="75" dur="500" fill="hold"/>
                                        <p:tgtEl>
                                          <p:spTgt spid="1031"/>
                                        </p:tgtEl>
                                        <p:attrNameLst>
                                          <p:attrName>ppt_w</p:attrName>
                                        </p:attrNameLst>
                                      </p:cBhvr>
                                      <p:tavLst>
                                        <p:tav tm="0">
                                          <p:val>
                                            <p:fltVal val="0"/>
                                          </p:val>
                                        </p:tav>
                                        <p:tav tm="100000">
                                          <p:val>
                                            <p:strVal val="#ppt_w"/>
                                          </p:val>
                                        </p:tav>
                                      </p:tavLst>
                                    </p:anim>
                                    <p:anim calcmode="lin" valueType="num">
                                      <p:cBhvr>
                                        <p:cTn id="76" dur="500" fill="hold"/>
                                        <p:tgtEl>
                                          <p:spTgt spid="1031"/>
                                        </p:tgtEl>
                                        <p:attrNameLst>
                                          <p:attrName>ppt_h</p:attrName>
                                        </p:attrNameLst>
                                      </p:cBhvr>
                                      <p:tavLst>
                                        <p:tav tm="0">
                                          <p:val>
                                            <p:fltVal val="0"/>
                                          </p:val>
                                        </p:tav>
                                        <p:tav tm="100000">
                                          <p:val>
                                            <p:strVal val="#ppt_h"/>
                                          </p:val>
                                        </p:tav>
                                      </p:tavLst>
                                    </p:anim>
                                    <p:animEffect transition="in" filter="fade">
                                      <p:cBhvr>
                                        <p:cTn id="77" dur="500"/>
                                        <p:tgtEl>
                                          <p:spTgt spid="10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par>
                          <p:cTn id="85" fill="hold">
                            <p:stCondLst>
                              <p:cond delay="500"/>
                            </p:stCondLst>
                            <p:childTnLst>
                              <p:par>
                                <p:cTn id="86" presetID="1" presetClass="exit" presetSubtype="0" fill="hold" grpId="1" nodeType="afterEffect">
                                  <p:stCondLst>
                                    <p:cond delay="0"/>
                                  </p:stCondLst>
                                  <p:childTnLst>
                                    <p:set>
                                      <p:cBhvr>
                                        <p:cTn id="87" dur="1" fill="hold">
                                          <p:stCondLst>
                                            <p:cond delay="0"/>
                                          </p:stCondLst>
                                        </p:cTn>
                                        <p:tgtEl>
                                          <p:spTgt spid="103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500" fill="hold"/>
                                        <p:tgtEl>
                                          <p:spTgt spid="17"/>
                                        </p:tgtEl>
                                        <p:attrNameLst>
                                          <p:attrName>ppt_w</p:attrName>
                                        </p:attrNameLst>
                                      </p:cBhvr>
                                      <p:tavLst>
                                        <p:tav tm="0">
                                          <p:val>
                                            <p:fltVal val="0"/>
                                          </p:val>
                                        </p:tav>
                                        <p:tav tm="100000">
                                          <p:val>
                                            <p:strVal val="#ppt_w"/>
                                          </p:val>
                                        </p:tav>
                                      </p:tavLst>
                                    </p:anim>
                                    <p:anim calcmode="lin" valueType="num">
                                      <p:cBhvr>
                                        <p:cTn id="100" dur="500" fill="hold"/>
                                        <p:tgtEl>
                                          <p:spTgt spid="17"/>
                                        </p:tgtEl>
                                        <p:attrNameLst>
                                          <p:attrName>ppt_h</p:attrName>
                                        </p:attrNameLst>
                                      </p:cBhvr>
                                      <p:tavLst>
                                        <p:tav tm="0">
                                          <p:val>
                                            <p:fltVal val="0"/>
                                          </p:val>
                                        </p:tav>
                                        <p:tav tm="100000">
                                          <p:val>
                                            <p:strVal val="#ppt_h"/>
                                          </p:val>
                                        </p:tav>
                                      </p:tavLst>
                                    </p:anim>
                                    <p:animEffect transition="in" filter="fade">
                                      <p:cBhvr>
                                        <p:cTn id="101" dur="500"/>
                                        <p:tgtEl>
                                          <p:spTgt spid="17"/>
                                        </p:tgtEl>
                                      </p:cBhvr>
                                    </p:animEffect>
                                  </p:childTnLst>
                                </p:cTn>
                              </p:par>
                            </p:childTnLst>
                          </p:cTn>
                        </p:par>
                        <p:par>
                          <p:cTn id="102" fill="hold">
                            <p:stCondLst>
                              <p:cond delay="500"/>
                            </p:stCondLst>
                            <p:childTnLst>
                              <p:par>
                                <p:cTn id="103" presetID="1" presetClass="exit" presetSubtype="0" fill="hold" grpId="1" nodeType="afterEffect">
                                  <p:stCondLst>
                                    <p:cond delay="0"/>
                                  </p:stCondLst>
                                  <p:childTnLst>
                                    <p:set>
                                      <p:cBhvr>
                                        <p:cTn id="104" dur="1" fill="hold">
                                          <p:stCondLst>
                                            <p:cond delay="0"/>
                                          </p:stCondLst>
                                        </p:cTn>
                                        <p:tgtEl>
                                          <p:spTgt spid="2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nodeType="click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P spid="26" grpId="0"/>
      <p:bldP spid="26" grpId="1"/>
      <p:bldP spid="1031" grpId="0"/>
      <p:bldP spid="1031" grpId="1"/>
      <p:bldP spid="28" grpId="0"/>
      <p:bldP spid="2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57158" y="285728"/>
            <a:ext cx="8429684" cy="785817"/>
          </a:xfrm>
          <a:prstGeom prst="roundRect">
            <a:avLst/>
          </a:prstGeom>
          <a:noFill/>
          <a:ln>
            <a:solidFill>
              <a:srgbClr val="996600"/>
            </a:solidFill>
          </a:ln>
        </p:spPr>
        <p:txBody>
          <a:bodyPr anchor="ctr">
            <a:scene3d>
              <a:camera prst="orthographicFront"/>
              <a:lightRig rig="threePt" dir="t"/>
            </a:scene3d>
            <a:sp3d extrusionH="57150">
              <a:bevelT h="25400" prst="softRound"/>
            </a:sp3d>
          </a:bodyPr>
          <a:lstStyle/>
          <a:p>
            <a:pPr algn="ctr" fontAlgn="auto">
              <a:spcAft>
                <a:spcPts val="0"/>
              </a:spcAft>
              <a:defRPr/>
            </a:pPr>
            <a:r>
              <a:rPr lang="ru-RU" sz="5400" b="1" dirty="0">
                <a:ln>
                  <a:solidFill>
                    <a:srgbClr val="8A5C00"/>
                  </a:solidFill>
                </a:ln>
                <a:solidFill>
                  <a:srgbClr val="FFFF00"/>
                </a:solidFill>
                <a:effectLst>
                  <a:glow rad="63500">
                    <a:srgbClr val="CEB966">
                      <a:satMod val="175000"/>
                      <a:alpha val="40000"/>
                    </a:srgbClr>
                  </a:glow>
                  <a:innerShdw blurRad="63500" dist="50800" dir="18900000">
                    <a:prstClr val="black">
                      <a:alpha val="50000"/>
                    </a:prstClr>
                  </a:innerShdw>
                </a:effectLst>
                <a:latin typeface="+mn-lt"/>
                <a:ea typeface="+mj-ea"/>
                <a:cs typeface="+mj-cs"/>
              </a:rPr>
              <a:t>  </a:t>
            </a:r>
            <a:r>
              <a:rPr lang="ru-RU" sz="4400" b="1" dirty="0">
                <a:ln>
                  <a:solidFill>
                    <a:srgbClr val="8A5C00"/>
                  </a:solidFill>
                </a:ln>
                <a:solidFill>
                  <a:srgbClr val="0070C0"/>
                </a:solidFill>
                <a:effectLst>
                  <a:glow rad="63500">
                    <a:srgbClr val="CEB966">
                      <a:satMod val="175000"/>
                      <a:alpha val="40000"/>
                    </a:srgbClr>
                  </a:glow>
                  <a:innerShdw blurRad="63500" dist="50800" dir="18900000">
                    <a:prstClr val="black">
                      <a:alpha val="50000"/>
                    </a:prstClr>
                  </a:innerShdw>
                </a:effectLst>
                <a:latin typeface="+mn-lt"/>
                <a:ea typeface="+mj-ea"/>
                <a:cs typeface="+mj-cs"/>
              </a:rPr>
              <a:t>Тема занятия</a:t>
            </a:r>
          </a:p>
        </p:txBody>
      </p:sp>
      <p:pic>
        <p:nvPicPr>
          <p:cNvPr id="126978"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571500" y="357188"/>
            <a:ext cx="1271588" cy="1071562"/>
          </a:xfrm>
          <a:prstGeom prst="rect">
            <a:avLst/>
          </a:prstGeom>
          <a:noFill/>
          <a:ln w="9525">
            <a:noFill/>
            <a:miter lim="800000"/>
            <a:headEnd/>
            <a:tailEnd/>
          </a:ln>
        </p:spPr>
      </p:pic>
      <p:sp>
        <p:nvSpPr>
          <p:cNvPr id="14" name="TextBox 13"/>
          <p:cNvSpPr txBox="1">
            <a:spLocks noChangeArrowheads="1"/>
          </p:cNvSpPr>
          <p:nvPr/>
        </p:nvSpPr>
        <p:spPr bwMode="auto">
          <a:xfrm>
            <a:off x="623888" y="4429125"/>
            <a:ext cx="4143375" cy="584200"/>
          </a:xfrm>
          <a:prstGeom prst="rect">
            <a:avLst/>
          </a:prstGeom>
          <a:noFill/>
          <a:ln w="9525">
            <a:noFill/>
            <a:miter lim="800000"/>
            <a:headEnd/>
            <a:tailEnd/>
          </a:ln>
        </p:spPr>
        <p:txBody>
          <a:bodyPr>
            <a:spAutoFit/>
          </a:bodyPr>
          <a:lstStyle/>
          <a:p>
            <a:pPr algn="ctr"/>
            <a:r>
              <a:rPr lang="ru-RU" sz="3200" b="1">
                <a:solidFill>
                  <a:srgbClr val="C00000"/>
                </a:solidFill>
                <a:latin typeface="Calibri" pitchFamily="34" charset="0"/>
              </a:rPr>
              <a:t>Король</a:t>
            </a:r>
          </a:p>
        </p:txBody>
      </p:sp>
      <p:sp>
        <p:nvSpPr>
          <p:cNvPr id="12" name="Прямоугольник 11"/>
          <p:cNvSpPr>
            <a:spLocks noChangeArrowheads="1"/>
          </p:cNvSpPr>
          <p:nvPr/>
        </p:nvSpPr>
        <p:spPr bwMode="auto">
          <a:xfrm>
            <a:off x="684213" y="1773238"/>
            <a:ext cx="3714750" cy="2462212"/>
          </a:xfrm>
          <a:prstGeom prst="rect">
            <a:avLst/>
          </a:prstGeom>
          <a:noFill/>
          <a:ln w="28575">
            <a:noFill/>
            <a:miter lim="800000"/>
            <a:headEnd/>
            <a:tailEnd/>
          </a:ln>
        </p:spPr>
        <p:txBody>
          <a:bodyPr>
            <a:spAutoFit/>
          </a:bodyPr>
          <a:lstStyle/>
          <a:p>
            <a:r>
              <a:rPr lang="ru-RU" sz="2800" b="1">
                <a:solidFill>
                  <a:srgbClr val="002060"/>
                </a:solidFill>
                <a:latin typeface="Calibri" pitchFamily="34" charset="0"/>
              </a:rPr>
              <a:t>Их на поле всего два,</a:t>
            </a:r>
          </a:p>
          <a:p>
            <a:r>
              <a:rPr lang="ru-RU" sz="2800" b="1">
                <a:solidFill>
                  <a:srgbClr val="002060"/>
                </a:solidFill>
                <a:latin typeface="Calibri" pitchFamily="34" charset="0"/>
              </a:rPr>
              <a:t>Из-за них идет война.</a:t>
            </a:r>
          </a:p>
          <a:p>
            <a:r>
              <a:rPr lang="ru-RU" sz="2800" b="1">
                <a:solidFill>
                  <a:srgbClr val="002060"/>
                </a:solidFill>
                <a:latin typeface="Calibri" pitchFamily="34" charset="0"/>
              </a:rPr>
              <a:t>Одного поймать в ловушку -</a:t>
            </a:r>
          </a:p>
          <a:p>
            <a:r>
              <a:rPr lang="ru-RU" sz="2800" b="1">
                <a:solidFill>
                  <a:srgbClr val="002060"/>
                </a:solidFill>
                <a:latin typeface="Calibri" pitchFamily="34" charset="0"/>
              </a:rPr>
              <a:t>Прекращается игра.</a:t>
            </a:r>
          </a:p>
          <a:p>
            <a:endParaRPr lang="ru-RU" sz="1400" b="1">
              <a:solidFill>
                <a:srgbClr val="663300"/>
              </a:solidFill>
              <a:latin typeface="Calibri" pitchFamily="34" charset="0"/>
            </a:endParaRPr>
          </a:p>
        </p:txBody>
      </p:sp>
      <p:pic>
        <p:nvPicPr>
          <p:cNvPr id="126981" name="Picture 2" descr="C:\Documents and Settings\Admin\Рабочий стол\Шахматы\Картинки\26.jpg"/>
          <p:cNvPicPr>
            <a:picLocks noChangeAspect="1" noChangeArrowheads="1"/>
          </p:cNvPicPr>
          <p:nvPr/>
        </p:nvPicPr>
        <p:blipFill>
          <a:blip r:embed="rId3" cstate="print"/>
          <a:srcRect/>
          <a:stretch>
            <a:fillRect/>
          </a:stretch>
        </p:blipFill>
        <p:spPr bwMode="auto">
          <a:xfrm>
            <a:off x="5148263" y="1792288"/>
            <a:ext cx="3303587" cy="37973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513" y="173038"/>
            <a:ext cx="8783637" cy="990600"/>
          </a:xfrm>
        </p:spPr>
        <p:txBody>
          <a:bodyPr>
            <a:normAutofit fontScale="90000"/>
          </a:bodyPr>
          <a:lstStyle/>
          <a:p>
            <a:pPr fontAlgn="auto">
              <a:spcAft>
                <a:spcPts val="0"/>
              </a:spcAft>
              <a:defRPr/>
            </a:pPr>
            <a:r>
              <a:rPr lang="ru-RU" sz="3100" b="1" dirty="0" smtClean="0">
                <a:solidFill>
                  <a:srgbClr val="C00000"/>
                </a:solidFill>
              </a:rPr>
              <a:t>      </a:t>
            </a:r>
            <a:r>
              <a:rPr lang="ru-RU" sz="3600" b="1" dirty="0" smtClean="0">
                <a:solidFill>
                  <a:srgbClr val="FF0000"/>
                </a:solidFill>
                <a:latin typeface="Times New Roman" pitchFamily="18" charset="0"/>
                <a:cs typeface="Times New Roman" pitchFamily="18" charset="0"/>
              </a:rPr>
              <a:t>ΙΙΙ. Включение в учебную деятельность</a:t>
            </a:r>
            <a:r>
              <a:rPr lang="ru-RU" sz="3600" dirty="0" smtClean="0">
                <a:solidFill>
                  <a:srgbClr val="FF0000"/>
                </a:solidFill>
                <a:latin typeface="Times New Roman" pitchFamily="18" charset="0"/>
                <a:cs typeface="Times New Roman" pitchFamily="18" charset="0"/>
              </a:rPr>
              <a:t/>
            </a:r>
            <a:br>
              <a:rPr lang="ru-RU" sz="3600" dirty="0" smtClean="0">
                <a:solidFill>
                  <a:srgbClr val="FF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Цель:</a:t>
            </a:r>
            <a:r>
              <a:rPr lang="ru-RU" sz="2700" dirty="0" smtClean="0">
                <a:solidFill>
                  <a:srgbClr val="C00000"/>
                </a:solidFill>
                <a:latin typeface="Times New Roman" pitchFamily="18" charset="0"/>
                <a:cs typeface="Times New Roman" pitchFamily="18" charset="0"/>
              </a:rPr>
              <a:t> </a:t>
            </a:r>
            <a:r>
              <a:rPr lang="ru-RU" sz="2700" b="1" dirty="0" smtClean="0">
                <a:solidFill>
                  <a:srgbClr val="002060"/>
                </a:solidFill>
                <a:latin typeface="Times New Roman" pitchFamily="18" charset="0"/>
                <a:cs typeface="Times New Roman" pitchFamily="18" charset="0"/>
              </a:rPr>
              <a:t>создание проблемной ситуации.</a:t>
            </a:r>
            <a:endParaRPr lang="ru-RU" sz="2700" b="1" dirty="0">
              <a:solidFill>
                <a:srgbClr val="002060"/>
              </a:solidFill>
              <a:latin typeface="Times New Roman" pitchFamily="18" charset="0"/>
              <a:cs typeface="Times New Roman" pitchFamily="18" charset="0"/>
            </a:endParaRPr>
          </a:p>
        </p:txBody>
      </p:sp>
      <p:sp>
        <p:nvSpPr>
          <p:cNvPr id="128002" name="Прямоугольник 2"/>
          <p:cNvSpPr>
            <a:spLocks noChangeArrowheads="1"/>
          </p:cNvSpPr>
          <p:nvPr/>
        </p:nvSpPr>
        <p:spPr bwMode="auto">
          <a:xfrm>
            <a:off x="703263" y="3933825"/>
            <a:ext cx="7704137" cy="1938338"/>
          </a:xfrm>
          <a:prstGeom prst="rect">
            <a:avLst/>
          </a:prstGeom>
          <a:noFill/>
          <a:ln w="9525">
            <a:noFill/>
            <a:miter lim="800000"/>
            <a:headEnd/>
            <a:tailEnd/>
          </a:ln>
        </p:spPr>
        <p:txBody>
          <a:bodyPr>
            <a:spAutoFit/>
          </a:bodyPr>
          <a:lstStyle/>
          <a:p>
            <a:r>
              <a:rPr lang="ru-RU" sz="2400">
                <a:solidFill>
                  <a:srgbClr val="002060"/>
                </a:solidFill>
                <a:latin typeface="Times New Roman" pitchFamily="18" charset="0"/>
                <a:cs typeface="Times New Roman" pitchFamily="18" charset="0"/>
              </a:rPr>
              <a:t>Короли - главные фигуры на шахматной доске, но часто они так зазнаются, что забывают о том, что победа зависит от целого шахматного войска. Сегодня мы напомним об этом нашим королям в захватывающем  шахматном турнире.</a:t>
            </a:r>
            <a:endParaRPr lang="ru-RU" sz="2400">
              <a:solidFill>
                <a:srgbClr val="002060"/>
              </a:solidFill>
              <a:latin typeface="Calibri" pitchFamily="34" charset="0"/>
              <a:cs typeface="Times New Roman" pitchFamily="18" charset="0"/>
            </a:endParaRPr>
          </a:p>
        </p:txBody>
      </p:sp>
      <p:pic>
        <p:nvPicPr>
          <p:cNvPr id="128003" name="Picture 1" descr="C:\Documents and Settings\Admin\Рабочий стол\Шахматы\Картинки\clip-art-playing-chess-964430.jpg"/>
          <p:cNvPicPr>
            <a:picLocks noChangeAspect="1" noChangeArrowheads="1"/>
          </p:cNvPicPr>
          <p:nvPr/>
        </p:nvPicPr>
        <p:blipFill>
          <a:blip r:embed="rId2" cstate="print"/>
          <a:srcRect/>
          <a:stretch>
            <a:fillRect/>
          </a:stretch>
        </p:blipFill>
        <p:spPr bwMode="auto">
          <a:xfrm>
            <a:off x="5292725" y="1654175"/>
            <a:ext cx="2159000" cy="2332038"/>
          </a:xfrm>
          <a:prstGeom prst="rect">
            <a:avLst/>
          </a:prstGeom>
          <a:noFill/>
          <a:ln w="9525">
            <a:noFill/>
            <a:miter lim="800000"/>
            <a:headEnd/>
            <a:tailEnd/>
          </a:ln>
        </p:spPr>
      </p:pic>
      <p:sp>
        <p:nvSpPr>
          <p:cNvPr id="5" name="Прямоугольник 4"/>
          <p:cNvSpPr/>
          <p:nvPr/>
        </p:nvSpPr>
        <p:spPr>
          <a:xfrm>
            <a:off x="395536" y="1585555"/>
            <a:ext cx="4572000" cy="523220"/>
          </a:xfrm>
          <a:prstGeom prst="rect">
            <a:avLst/>
          </a:prstGeom>
        </p:spPr>
        <p:txBody>
          <a:bodyPr>
            <a:spAutoFit/>
          </a:bodyPr>
          <a:lstStyle/>
          <a:p>
            <a:pPr fontAlgn="auto">
              <a:spcBef>
                <a:spcPts val="0"/>
              </a:spcBef>
              <a:spcAft>
                <a:spcPts val="0"/>
              </a:spcAft>
              <a:defRPr/>
            </a:pPr>
            <a:r>
              <a:rPr lang="ru-RU" sz="2800" b="1" kern="0" dirty="0">
                <a:ln>
                  <a:solidFill>
                    <a:srgbClr val="7A5100"/>
                  </a:solidFill>
                </a:ln>
                <a:solidFill>
                  <a:srgbClr val="002060"/>
                </a:solidFill>
                <a:effectLst>
                  <a:glow rad="101600">
                    <a:srgbClr val="CEB966">
                      <a:satMod val="175000"/>
                      <a:alpha val="40000"/>
                    </a:srgbClr>
                  </a:glow>
                  <a:innerShdw blurRad="63500" dist="50800" dir="18900000">
                    <a:prstClr val="black">
                      <a:alpha val="50000"/>
                    </a:prstClr>
                  </a:innerShdw>
                </a:effectLst>
                <a:latin typeface="Verdana"/>
                <a:cs typeface="+mn-cs"/>
              </a:rPr>
              <a:t>Как ходит король?</a:t>
            </a:r>
            <a:endParaRPr lang="ru-RU" sz="2800" kern="0" dirty="0">
              <a:solidFill>
                <a:sysClr val="windowText" lastClr="000000"/>
              </a:solidFill>
              <a:latin typeface="+mn-lt"/>
              <a:cs typeface="+mn-cs"/>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ln>
            <a:solidFill>
              <a:srgbClr val="996600"/>
            </a:solidFill>
          </a:ln>
        </p:spPr>
        <p:txBody>
          <a:bodyPr rtlCol="0">
            <a:noAutofit/>
            <a:scene3d>
              <a:camera prst="orthographicFront"/>
              <a:lightRig rig="threePt" dir="t"/>
            </a:scene3d>
            <a:sp3d extrusionH="57150">
              <a:bevelT h="25400" prst="softRound"/>
            </a:sp3d>
          </a:bodyPr>
          <a:lstStyle/>
          <a:p>
            <a:pPr fontAlgn="auto">
              <a:spcAft>
                <a:spcPts val="0"/>
              </a:spcAft>
              <a:defRPr/>
            </a:pPr>
            <a:r>
              <a:rPr lang="ru-RU" sz="4000" b="1"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rPr>
              <a:t>Сила короля</a:t>
            </a:r>
            <a:endParaRPr lang="ru-RU" sz="4000" b="1" dirty="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endParaRPr>
          </a:p>
        </p:txBody>
      </p:sp>
      <p:pic>
        <p:nvPicPr>
          <p:cNvPr id="129026"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
        <p:nvSpPr>
          <p:cNvPr id="16" name="Прямоугольник 15"/>
          <p:cNvSpPr>
            <a:spLocks noChangeArrowheads="1"/>
          </p:cNvSpPr>
          <p:nvPr/>
        </p:nvSpPr>
        <p:spPr bwMode="auto">
          <a:xfrm>
            <a:off x="500063" y="3571875"/>
            <a:ext cx="4572000" cy="2308225"/>
          </a:xfrm>
          <a:prstGeom prst="rect">
            <a:avLst/>
          </a:prstGeom>
          <a:noFill/>
          <a:ln w="9525">
            <a:noFill/>
            <a:miter lim="800000"/>
            <a:headEnd/>
            <a:tailEnd/>
          </a:ln>
        </p:spPr>
        <p:txBody>
          <a:bodyPr>
            <a:spAutoFit/>
          </a:bodyPr>
          <a:lstStyle/>
          <a:p>
            <a:pPr algn="just"/>
            <a:r>
              <a:rPr lang="ru-RU" b="1" u="sng">
                <a:solidFill>
                  <a:srgbClr val="C00000"/>
                </a:solidFill>
                <a:latin typeface="Verdana" pitchFamily="34" charset="0"/>
              </a:rPr>
              <a:t>Король</a:t>
            </a:r>
            <a:r>
              <a:rPr lang="ru-RU" b="1">
                <a:solidFill>
                  <a:srgbClr val="C00000"/>
                </a:solidFill>
                <a:latin typeface="Verdana" pitchFamily="34" charset="0"/>
              </a:rPr>
              <a:t> – ключевая фигура в шахматах. </a:t>
            </a:r>
          </a:p>
          <a:p>
            <a:pPr algn="just"/>
            <a:r>
              <a:rPr lang="ru-RU" b="1">
                <a:solidFill>
                  <a:srgbClr val="C00000"/>
                </a:solidFill>
                <a:latin typeface="Verdana" pitchFamily="34" charset="0"/>
              </a:rPr>
              <a:t>Король</a:t>
            </a:r>
            <a:r>
              <a:rPr lang="ru-RU">
                <a:solidFill>
                  <a:srgbClr val="C00000"/>
                </a:solidFill>
                <a:latin typeface="Verdana" pitchFamily="34" charset="0"/>
              </a:rPr>
              <a:t> </a:t>
            </a:r>
            <a:r>
              <a:rPr lang="ru-RU">
                <a:solidFill>
                  <a:srgbClr val="663300"/>
                </a:solidFill>
                <a:latin typeface="Verdana" pitchFamily="34" charset="0"/>
              </a:rPr>
              <a:t>— </a:t>
            </a:r>
            <a:r>
              <a:rPr lang="ru-RU" i="1">
                <a:solidFill>
                  <a:srgbClr val="002060"/>
                </a:solidFill>
                <a:latin typeface="Verdana" pitchFamily="34" charset="0"/>
              </a:rPr>
              <a:t>из-за своей особой роли в партии не относится ни к лёгким, ни к тяжёлым фигурам.</a:t>
            </a:r>
          </a:p>
          <a:p>
            <a:pPr algn="just"/>
            <a:r>
              <a:rPr lang="ru-RU" i="1">
                <a:solidFill>
                  <a:srgbClr val="002060"/>
                </a:solidFill>
                <a:latin typeface="Verdana" pitchFamily="34" charset="0"/>
              </a:rPr>
              <a:t>Хоть король и главная фигура в шахматах, она не является сильнейшей. </a:t>
            </a:r>
            <a:endParaRPr lang="ru-RU" b="1" i="1">
              <a:solidFill>
                <a:srgbClr val="002060"/>
              </a:solidFill>
              <a:latin typeface="Verdana" pitchFamily="34" charset="0"/>
            </a:endParaRPr>
          </a:p>
        </p:txBody>
      </p:sp>
      <p:sp>
        <p:nvSpPr>
          <p:cNvPr id="129028" name="Прямоугольник 9"/>
          <p:cNvSpPr>
            <a:spLocks noChangeArrowheads="1"/>
          </p:cNvSpPr>
          <p:nvPr/>
        </p:nvSpPr>
        <p:spPr bwMode="auto">
          <a:xfrm>
            <a:off x="500063" y="1571625"/>
            <a:ext cx="4572000" cy="1754188"/>
          </a:xfrm>
          <a:prstGeom prst="rect">
            <a:avLst/>
          </a:prstGeom>
          <a:noFill/>
          <a:ln w="9525">
            <a:noFill/>
            <a:miter lim="800000"/>
            <a:headEnd/>
            <a:tailEnd/>
          </a:ln>
        </p:spPr>
        <p:txBody>
          <a:bodyPr>
            <a:spAutoFit/>
          </a:bodyPr>
          <a:lstStyle/>
          <a:p>
            <a:pPr algn="just"/>
            <a:r>
              <a:rPr lang="ru-RU">
                <a:solidFill>
                  <a:srgbClr val="663300"/>
                </a:solidFill>
                <a:latin typeface="Verdana" pitchFamily="34" charset="0"/>
              </a:rPr>
              <a:t>–</a:t>
            </a:r>
            <a:r>
              <a:rPr lang="ru-RU" b="1">
                <a:solidFill>
                  <a:srgbClr val="002060"/>
                </a:solidFill>
                <a:latin typeface="Verdana" pitchFamily="34" charset="0"/>
              </a:rPr>
              <a:t> А знаете, какие фигуры самые главные на шахматной доске? Мы, короли! Без любых шахматных фигур можно сыграть настоящую шахматную партию, а без королей нельзя!</a:t>
            </a:r>
          </a:p>
        </p:txBody>
      </p:sp>
      <p:pic>
        <p:nvPicPr>
          <p:cNvPr id="129029" name="Picture 1" descr="C:\Documents and Settings\Admin\Рабочий стол\Шахматы\Картинки\clip-art-playing-chess-964430.jpg"/>
          <p:cNvPicPr>
            <a:picLocks noChangeAspect="1" noChangeArrowheads="1"/>
          </p:cNvPicPr>
          <p:nvPr/>
        </p:nvPicPr>
        <p:blipFill>
          <a:blip r:embed="rId3" cstate="print"/>
          <a:srcRect/>
          <a:stretch>
            <a:fillRect/>
          </a:stretch>
        </p:blipFill>
        <p:spPr bwMode="auto">
          <a:xfrm>
            <a:off x="5214938" y="1500188"/>
            <a:ext cx="3590925" cy="3876675"/>
          </a:xfrm>
          <a:prstGeom prst="rect">
            <a:avLst/>
          </a:prstGeom>
          <a:noFill/>
          <a:ln w="9525">
            <a:noFill/>
            <a:miter lim="800000"/>
            <a:headEnd/>
            <a:tailEnd/>
          </a:ln>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ln>
            <a:solidFill>
              <a:srgbClr val="996600"/>
            </a:solidFill>
          </a:ln>
        </p:spPr>
        <p:txBody>
          <a:bodyPr rtlCol="0">
            <a:noAutofit/>
            <a:scene3d>
              <a:camera prst="orthographicFront"/>
              <a:lightRig rig="threePt" dir="t"/>
            </a:scene3d>
            <a:sp3d extrusionH="57150">
              <a:bevelT h="25400" prst="softRound"/>
            </a:sp3d>
          </a:bodyPr>
          <a:lstStyle/>
          <a:p>
            <a:pPr fontAlgn="auto">
              <a:spcAft>
                <a:spcPts val="0"/>
              </a:spcAft>
              <a:defRPr/>
            </a:pPr>
            <a:r>
              <a:rPr lang="ru-RU" sz="4000" b="1"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rPr>
              <a:t>Как ходит король?</a:t>
            </a:r>
            <a:endParaRPr lang="ru-RU" sz="4000" b="1" dirty="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endParaRPr>
          </a:p>
        </p:txBody>
      </p:sp>
      <p:pic>
        <p:nvPicPr>
          <p:cNvPr id="130050"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pic>
        <p:nvPicPr>
          <p:cNvPr id="130051" name="Picture 2" descr="Ходы короля"/>
          <p:cNvPicPr>
            <a:picLocks noChangeAspect="1" noChangeArrowheads="1"/>
          </p:cNvPicPr>
          <p:nvPr/>
        </p:nvPicPr>
        <p:blipFill>
          <a:blip r:embed="rId3" cstate="print"/>
          <a:srcRect/>
          <a:stretch>
            <a:fillRect/>
          </a:stretch>
        </p:blipFill>
        <p:spPr bwMode="auto">
          <a:xfrm>
            <a:off x="5143500" y="1500188"/>
            <a:ext cx="3500438" cy="3500437"/>
          </a:xfrm>
          <a:prstGeom prst="rect">
            <a:avLst/>
          </a:prstGeom>
          <a:noFill/>
          <a:ln w="9525">
            <a:noFill/>
            <a:miter lim="800000"/>
            <a:headEnd/>
            <a:tailEnd/>
          </a:ln>
        </p:spPr>
      </p:pic>
      <p:sp>
        <p:nvSpPr>
          <p:cNvPr id="130052" name="Прямоугольник 8"/>
          <p:cNvSpPr>
            <a:spLocks noChangeArrowheads="1"/>
          </p:cNvSpPr>
          <p:nvPr/>
        </p:nvSpPr>
        <p:spPr bwMode="auto">
          <a:xfrm>
            <a:off x="428625" y="1428750"/>
            <a:ext cx="4572000" cy="3540125"/>
          </a:xfrm>
          <a:prstGeom prst="rect">
            <a:avLst/>
          </a:prstGeom>
          <a:noFill/>
          <a:ln w="9525">
            <a:noFill/>
            <a:miter lim="800000"/>
            <a:headEnd/>
            <a:tailEnd/>
          </a:ln>
        </p:spPr>
        <p:txBody>
          <a:bodyPr>
            <a:spAutoFit/>
          </a:bodyPr>
          <a:lstStyle/>
          <a:p>
            <a:r>
              <a:rPr lang="ru-RU" sz="1600">
                <a:solidFill>
                  <a:srgbClr val="002060"/>
                </a:solidFill>
                <a:latin typeface="Verdana" pitchFamily="34" charset="0"/>
              </a:rPr>
              <a:t>Король любит гладкий, расчищенный путь:</a:t>
            </a:r>
          </a:p>
          <a:p>
            <a:r>
              <a:rPr lang="ru-RU" sz="1600">
                <a:solidFill>
                  <a:srgbClr val="002060"/>
                </a:solidFill>
                <a:latin typeface="Verdana" pitchFamily="34" charset="0"/>
              </a:rPr>
              <a:t>в любую он сторону может шагнуть,</a:t>
            </a:r>
          </a:p>
          <a:p>
            <a:r>
              <a:rPr lang="ru-RU" sz="1600">
                <a:solidFill>
                  <a:srgbClr val="002060"/>
                </a:solidFill>
                <a:latin typeface="Verdana" pitchFamily="34" charset="0"/>
              </a:rPr>
              <a:t>однако легко ты заметишь, дружок,</a:t>
            </a:r>
          </a:p>
          <a:p>
            <a:r>
              <a:rPr lang="ru-RU" sz="1600">
                <a:solidFill>
                  <a:srgbClr val="002060"/>
                </a:solidFill>
                <a:latin typeface="Verdana" pitchFamily="34" charset="0"/>
              </a:rPr>
              <a:t>что в силах он сделать не шаг, а шажок.</a:t>
            </a:r>
          </a:p>
          <a:p>
            <a:r>
              <a:rPr lang="ru-RU" sz="1600" b="1">
                <a:solidFill>
                  <a:srgbClr val="002060"/>
                </a:solidFill>
                <a:latin typeface="Verdana" pitchFamily="34" charset="0"/>
              </a:rPr>
              <a:t>Всего одно поле — вот шага длина</a:t>
            </a:r>
            <a:r>
              <a:rPr lang="ru-RU" sz="1600">
                <a:solidFill>
                  <a:srgbClr val="002060"/>
                </a:solidFill>
                <a:latin typeface="Verdana" pitchFamily="34" charset="0"/>
              </a:rPr>
              <a:t>,</a:t>
            </a:r>
          </a:p>
          <a:p>
            <a:r>
              <a:rPr lang="ru-RU" sz="1600">
                <a:solidFill>
                  <a:srgbClr val="002060"/>
                </a:solidFill>
                <a:latin typeface="Verdana" pitchFamily="34" charset="0"/>
              </a:rPr>
              <a:t>не очень проворен король-старина.</a:t>
            </a:r>
          </a:p>
          <a:p>
            <a:r>
              <a:rPr lang="ru-RU" sz="1600">
                <a:solidFill>
                  <a:srgbClr val="002060"/>
                </a:solidFill>
                <a:latin typeface="Verdana" pitchFamily="34" charset="0"/>
              </a:rPr>
              <a:t>Зато начеку королевская рать —</a:t>
            </a:r>
          </a:p>
          <a:p>
            <a:r>
              <a:rPr lang="ru-RU" sz="1600">
                <a:solidFill>
                  <a:srgbClr val="002060"/>
                </a:solidFill>
                <a:latin typeface="Verdana" pitchFamily="34" charset="0"/>
              </a:rPr>
              <a:t>должна короля она оберегать.</a:t>
            </a:r>
          </a:p>
          <a:p>
            <a:r>
              <a:rPr lang="ru-RU" sz="1600">
                <a:solidFill>
                  <a:srgbClr val="002060"/>
                </a:solidFill>
                <a:latin typeface="Verdana" pitchFamily="34" charset="0"/>
              </a:rPr>
              <a:t>Ведь если б король беззащитный погиб,</a:t>
            </a:r>
          </a:p>
          <a:p>
            <a:r>
              <a:rPr lang="ru-RU" sz="1600">
                <a:solidFill>
                  <a:srgbClr val="002060"/>
                </a:solidFill>
                <a:latin typeface="Verdana" pitchFamily="34" charset="0"/>
              </a:rPr>
              <a:t>фигуры войну продолжать не могли б.</a:t>
            </a:r>
          </a:p>
          <a:p>
            <a:r>
              <a:rPr lang="ru-RU" sz="1600">
                <a:solidFill>
                  <a:srgbClr val="002060"/>
                </a:solidFill>
                <a:latin typeface="Verdana" pitchFamily="34" charset="0"/>
              </a:rPr>
              <a:t>Запомни: король всех главней, всех важней,</a:t>
            </a:r>
          </a:p>
          <a:p>
            <a:r>
              <a:rPr lang="ru-RU" sz="1600">
                <a:solidFill>
                  <a:srgbClr val="002060"/>
                </a:solidFill>
                <a:latin typeface="Verdana" pitchFamily="34" charset="0"/>
              </a:rPr>
              <a:t>нет в шахматном войске важнее вождей</a:t>
            </a:r>
            <a:r>
              <a:rPr lang="ru-RU" sz="1600">
                <a:solidFill>
                  <a:srgbClr val="663300"/>
                </a:solidFill>
                <a:latin typeface="Verdana" pitchFamily="34" charset="0"/>
              </a:rPr>
              <a:t>!</a:t>
            </a:r>
          </a:p>
        </p:txBody>
      </p:sp>
      <p:sp>
        <p:nvSpPr>
          <p:cNvPr id="10" name="Прямоугольник 9"/>
          <p:cNvSpPr>
            <a:spLocks noChangeArrowheads="1"/>
          </p:cNvSpPr>
          <p:nvPr/>
        </p:nvSpPr>
        <p:spPr bwMode="auto">
          <a:xfrm>
            <a:off x="357188" y="5103813"/>
            <a:ext cx="8358187" cy="1323975"/>
          </a:xfrm>
          <a:prstGeom prst="rect">
            <a:avLst/>
          </a:prstGeom>
          <a:noFill/>
          <a:ln w="9525">
            <a:noFill/>
            <a:miter lim="800000"/>
            <a:headEnd/>
            <a:tailEnd/>
          </a:ln>
        </p:spPr>
        <p:txBody>
          <a:bodyPr>
            <a:spAutoFit/>
          </a:bodyPr>
          <a:lstStyle/>
          <a:p>
            <a:pPr algn="just"/>
            <a:r>
              <a:rPr lang="ru-RU" sz="1600" b="1">
                <a:solidFill>
                  <a:srgbClr val="002060"/>
                </a:solidFill>
                <a:latin typeface="Verdana" pitchFamily="34" charset="0"/>
              </a:rPr>
              <a:t>Король ходит в любую сторону</a:t>
            </a:r>
            <a:r>
              <a:rPr lang="ru-RU" sz="1600">
                <a:solidFill>
                  <a:srgbClr val="002060"/>
                </a:solidFill>
                <a:latin typeface="Verdana" pitchFamily="34" charset="0"/>
              </a:rPr>
              <a:t>: по вертикали, по горизонтали, по диагонали, однако ходит король </a:t>
            </a:r>
            <a:r>
              <a:rPr lang="ru-RU" sz="1600" b="1">
                <a:solidFill>
                  <a:srgbClr val="002060"/>
                </a:solidFill>
                <a:latin typeface="Verdana" pitchFamily="34" charset="0"/>
              </a:rPr>
              <a:t>только на одну клетку</a:t>
            </a:r>
            <a:r>
              <a:rPr lang="ru-RU" sz="1600">
                <a:solidFill>
                  <a:srgbClr val="002060"/>
                </a:solidFill>
                <a:latin typeface="Verdana" pitchFamily="34" charset="0"/>
              </a:rPr>
              <a:t>. Исключением является специальный ход – рокировка. Также король </a:t>
            </a:r>
            <a:r>
              <a:rPr lang="ru-RU" sz="1600" b="1">
                <a:solidFill>
                  <a:srgbClr val="002060"/>
                </a:solidFill>
                <a:latin typeface="Verdana" pitchFamily="34" charset="0"/>
              </a:rPr>
              <a:t>не может ходить на то поле, которое атаковано любой из фигур соперника.</a:t>
            </a:r>
          </a:p>
          <a:p>
            <a:pPr algn="just"/>
            <a:r>
              <a:rPr lang="ru-RU" sz="1600">
                <a:solidFill>
                  <a:srgbClr val="002060"/>
                </a:solidFill>
                <a:latin typeface="Verdana" pitchFamily="34" charset="0"/>
              </a:rPr>
              <a:t>Бьёт король также как и ходит.</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288" y="404813"/>
            <a:ext cx="8424862" cy="6192837"/>
          </a:xfrm>
        </p:spPr>
        <p:txBody>
          <a:bodyPr>
            <a:normAutofit/>
          </a:bodyPr>
          <a:lstStyle/>
          <a:p>
            <a:pPr>
              <a:lnSpc>
                <a:spcPct val="80000"/>
              </a:lnSpc>
              <a:buFont typeface="Wingdings" pitchFamily="2" charset="2"/>
              <a:buNone/>
            </a:pPr>
            <a:r>
              <a:rPr lang="ru-RU" sz="2400" b="1" dirty="0" smtClean="0">
                <a:solidFill>
                  <a:srgbClr val="C00000"/>
                </a:solidFill>
                <a:latin typeface="Times New Roman" pitchFamily="18" charset="0"/>
                <a:cs typeface="Times New Roman" pitchFamily="18" charset="0"/>
              </a:rPr>
              <a:t>Тип урока: </a:t>
            </a:r>
            <a:r>
              <a:rPr lang="ru-RU" sz="2400" b="1" dirty="0" smtClean="0">
                <a:solidFill>
                  <a:srgbClr val="000066"/>
                </a:solidFill>
                <a:latin typeface="Times New Roman" pitchFamily="18" charset="0"/>
                <a:cs typeface="Times New Roman" pitchFamily="18" charset="0"/>
              </a:rPr>
              <a:t>урок закрепления изученного материала</a:t>
            </a:r>
          </a:p>
          <a:p>
            <a:pPr>
              <a:lnSpc>
                <a:spcPct val="80000"/>
              </a:lnSpc>
              <a:buFont typeface="Wingdings" pitchFamily="2" charset="2"/>
              <a:buNone/>
            </a:pPr>
            <a:r>
              <a:rPr lang="ru-RU" sz="2400" b="1" dirty="0" smtClean="0">
                <a:solidFill>
                  <a:srgbClr val="C00000"/>
                </a:solidFill>
                <a:latin typeface="Times New Roman" pitchFamily="18" charset="0"/>
                <a:cs typeface="Times New Roman" pitchFamily="18" charset="0"/>
              </a:rPr>
              <a:t>Продолжительность урока: </a:t>
            </a:r>
            <a:r>
              <a:rPr lang="ru-RU" sz="2400" b="1" dirty="0" smtClean="0">
                <a:solidFill>
                  <a:srgbClr val="000066"/>
                </a:solidFill>
                <a:latin typeface="Times New Roman" pitchFamily="18" charset="0"/>
                <a:cs typeface="Times New Roman" pitchFamily="18" charset="0"/>
              </a:rPr>
              <a:t>45минут</a:t>
            </a:r>
          </a:p>
          <a:p>
            <a:pPr>
              <a:lnSpc>
                <a:spcPct val="80000"/>
              </a:lnSpc>
              <a:buFont typeface="Wingdings" pitchFamily="2" charset="2"/>
              <a:buNone/>
            </a:pPr>
            <a:endParaRPr lang="ru-RU" sz="2400" b="1" dirty="0" smtClean="0">
              <a:latin typeface="Times New Roman" pitchFamily="18" charset="0"/>
              <a:cs typeface="Times New Roman" pitchFamily="18" charset="0"/>
            </a:endParaRPr>
          </a:p>
          <a:p>
            <a:pPr>
              <a:lnSpc>
                <a:spcPct val="80000"/>
              </a:lnSpc>
              <a:buFont typeface="Wingdings" pitchFamily="2" charset="2"/>
              <a:buNone/>
            </a:pPr>
            <a:endParaRPr lang="ru-RU" sz="1600" b="1" dirty="0" smtClean="0">
              <a:solidFill>
                <a:srgbClr val="C00000"/>
              </a:solidFill>
              <a:latin typeface="Times New Roman" pitchFamily="18" charset="0"/>
              <a:cs typeface="Times New Roman" pitchFamily="18" charset="0"/>
            </a:endParaRPr>
          </a:p>
          <a:p>
            <a:pPr>
              <a:lnSpc>
                <a:spcPct val="80000"/>
              </a:lnSpc>
            </a:pPr>
            <a:r>
              <a:rPr lang="ru-RU" sz="2400" b="1" dirty="0" smtClean="0">
                <a:solidFill>
                  <a:srgbClr val="C00000"/>
                </a:solidFill>
                <a:latin typeface="Times New Roman" pitchFamily="18" charset="0"/>
                <a:cs typeface="Times New Roman" pitchFamily="18" charset="0"/>
              </a:rPr>
              <a:t>Цель:</a:t>
            </a:r>
            <a:r>
              <a:rPr lang="ru-RU" sz="2000" dirty="0" smtClean="0">
                <a:solidFill>
                  <a:srgbClr val="C00000"/>
                </a:solidFill>
                <a:latin typeface="Times New Roman" pitchFamily="18" charset="0"/>
                <a:cs typeface="Times New Roman" pitchFamily="18" charset="0"/>
              </a:rPr>
              <a:t>   </a:t>
            </a:r>
            <a:r>
              <a:rPr lang="ru-RU" sz="2500" b="1" dirty="0" smtClean="0">
                <a:solidFill>
                  <a:srgbClr val="002060"/>
                </a:solidFill>
                <a:latin typeface="Times New Roman" pitchFamily="18" charset="0"/>
                <a:cs typeface="Times New Roman" pitchFamily="18" charset="0"/>
              </a:rPr>
              <a:t>повторить и обобщить пройденный материал в игровой форме с элементами инсценировки.</a:t>
            </a:r>
            <a:endParaRPr lang="ru-RU" sz="2300" b="1" dirty="0" smtClean="0">
              <a:solidFill>
                <a:srgbClr val="002060"/>
              </a:solidFill>
              <a:cs typeface="Times New Roman" pitchFamily="18" charset="0"/>
            </a:endParaRPr>
          </a:p>
          <a:p>
            <a:pPr>
              <a:lnSpc>
                <a:spcPct val="80000"/>
              </a:lnSpc>
              <a:buFont typeface="Wingdings" pitchFamily="2" charset="2"/>
              <a:buNone/>
            </a:pPr>
            <a:r>
              <a:rPr lang="ru-RU" sz="2400" b="1" dirty="0" smtClean="0">
                <a:solidFill>
                  <a:srgbClr val="002060"/>
                </a:solidFill>
                <a:latin typeface="Times New Roman" pitchFamily="18" charset="0"/>
                <a:cs typeface="Times New Roman" pitchFamily="18" charset="0"/>
              </a:rPr>
              <a:t>Задачи:</a:t>
            </a:r>
          </a:p>
          <a:p>
            <a:pPr>
              <a:lnSpc>
                <a:spcPct val="80000"/>
              </a:lnSpc>
              <a:buFont typeface="Wingdings" pitchFamily="2" charset="2"/>
              <a:buNone/>
            </a:pPr>
            <a:r>
              <a:rPr lang="ru-RU" sz="2000" b="1" i="1" dirty="0" smtClean="0">
                <a:solidFill>
                  <a:srgbClr val="000066"/>
                </a:solidFill>
                <a:latin typeface="Times New Roman" pitchFamily="18" charset="0"/>
                <a:cs typeface="Times New Roman" pitchFamily="18" charset="0"/>
              </a:rPr>
              <a:t>Образовательные:</a:t>
            </a:r>
            <a:r>
              <a:rPr lang="en-US" sz="2000" dirty="0" smtClean="0">
                <a:solidFill>
                  <a:srgbClr val="000066"/>
                </a:solidFill>
                <a:latin typeface="Times New Roman" pitchFamily="18" charset="0"/>
                <a:cs typeface="Times New Roman" pitchFamily="18" charset="0"/>
              </a:rPr>
              <a:t> </a:t>
            </a:r>
            <a:endParaRPr lang="ru-RU" sz="2000" dirty="0" smtClean="0">
              <a:solidFill>
                <a:srgbClr val="000066"/>
              </a:solidFill>
              <a:latin typeface="Times New Roman" pitchFamily="18" charset="0"/>
              <a:cs typeface="Times New Roman" pitchFamily="18" charset="0"/>
            </a:endParaRPr>
          </a:p>
          <a:p>
            <a:pPr>
              <a:lnSpc>
                <a:spcPct val="80000"/>
              </a:lnSpc>
              <a:buFont typeface="Wingdings" pitchFamily="2" charset="2"/>
              <a:buNone/>
            </a:pPr>
            <a:r>
              <a:rPr lang="ru-RU" sz="2000" b="1" dirty="0" smtClean="0">
                <a:solidFill>
                  <a:srgbClr val="000066"/>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повторить и закрепить знания детей о шахматной доске,    шахматных фигурах, движении фигур с помощью дидактических игр, активизировать мыслительную деятельность.</a:t>
            </a:r>
            <a:endParaRPr lang="ru-RU" sz="1800" b="1" dirty="0" smtClean="0">
              <a:solidFill>
                <a:srgbClr val="002060"/>
              </a:solidFill>
              <a:cs typeface="Times New Roman" pitchFamily="18" charset="0"/>
            </a:endParaRPr>
          </a:p>
          <a:p>
            <a:pPr>
              <a:lnSpc>
                <a:spcPct val="80000"/>
              </a:lnSpc>
              <a:buFont typeface="Wingdings" pitchFamily="2" charset="2"/>
              <a:buNone/>
            </a:pPr>
            <a:r>
              <a:rPr lang="ru-RU" sz="2000" b="1" i="1" dirty="0" smtClean="0">
                <a:solidFill>
                  <a:srgbClr val="000066"/>
                </a:solidFill>
                <a:latin typeface="Times New Roman" pitchFamily="18" charset="0"/>
                <a:cs typeface="Times New Roman" pitchFamily="18" charset="0"/>
              </a:rPr>
              <a:t>Развивающие:</a:t>
            </a:r>
          </a:p>
          <a:p>
            <a:pPr>
              <a:lnSpc>
                <a:spcPct val="80000"/>
              </a:lnSpc>
              <a:buFont typeface="Wingdings" pitchFamily="2" charset="2"/>
              <a:buNone/>
            </a:pPr>
            <a:r>
              <a:rPr lang="ru-RU" sz="2000" b="1" i="1" dirty="0" smtClean="0">
                <a:solidFill>
                  <a:srgbClr val="000066"/>
                </a:solidFill>
                <a:latin typeface="Times New Roman" pitchFamily="18" charset="0"/>
                <a:cs typeface="Times New Roman" pitchFamily="18" charset="0"/>
              </a:rPr>
              <a:t>    </a:t>
            </a:r>
            <a:r>
              <a:rPr lang="en-US" sz="2000" dirty="0" smtClean="0">
                <a:solidFill>
                  <a:srgbClr val="000066"/>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развивать аналитико-синтетическую деятельность, учить обобщать, сравнивать, предвидеть результаты своей деятельности.</a:t>
            </a:r>
            <a:endParaRPr lang="ru-RU" sz="1800" b="1" dirty="0" smtClean="0">
              <a:solidFill>
                <a:srgbClr val="002060"/>
              </a:solidFill>
              <a:cs typeface="Times New Roman" pitchFamily="18" charset="0"/>
            </a:endParaRPr>
          </a:p>
          <a:p>
            <a:pPr>
              <a:lnSpc>
                <a:spcPct val="80000"/>
              </a:lnSpc>
              <a:buFont typeface="Wingdings" pitchFamily="2" charset="2"/>
              <a:buNone/>
            </a:pPr>
            <a:r>
              <a:rPr lang="ru-RU" sz="2000" b="1" i="1" dirty="0" smtClean="0">
                <a:solidFill>
                  <a:srgbClr val="000066"/>
                </a:solidFill>
                <a:latin typeface="Times New Roman" pitchFamily="18" charset="0"/>
                <a:cs typeface="Times New Roman" pitchFamily="18" charset="0"/>
              </a:rPr>
              <a:t>Воспитательные:</a:t>
            </a:r>
          </a:p>
          <a:p>
            <a:pPr>
              <a:lnSpc>
                <a:spcPct val="80000"/>
              </a:lnSpc>
              <a:buFont typeface="Wingdings" pitchFamily="2" charset="2"/>
              <a:buNone/>
            </a:pPr>
            <a:r>
              <a:rPr lang="ru-RU" sz="2000" b="1" i="1" dirty="0" smtClean="0">
                <a:solidFill>
                  <a:srgbClr val="000066"/>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 воспитание чувства личной ответственности за самостоятельно   принятое решение, вырабатывать настойчивость, выдержку, уверенность в своих силах, получение навыков общения детей в команде, способность к соперничеству.</a:t>
            </a:r>
            <a:endParaRPr lang="ru-RU" sz="1800" b="1" dirty="0" smtClean="0">
              <a:solidFill>
                <a:srgbClr val="002060"/>
              </a:solidFill>
              <a:cs typeface="Times New Roman" pitchFamily="18" charset="0"/>
            </a:endParaRPr>
          </a:p>
          <a:p>
            <a:pPr>
              <a:lnSpc>
                <a:spcPct val="80000"/>
              </a:lnSpc>
              <a:buFont typeface="Wingdings" pitchFamily="2" charset="2"/>
              <a:buNone/>
            </a:pPr>
            <a:endParaRPr lang="ru-RU" sz="1800"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5888"/>
            <a:ext cx="7524750" cy="1103312"/>
          </a:xfrm>
        </p:spPr>
        <p:txBody>
          <a:bodyPr>
            <a:normAutofit fontScale="90000"/>
          </a:bodyPr>
          <a:lstStyle/>
          <a:p>
            <a:pPr fontAlgn="auto">
              <a:spcAft>
                <a:spcPts val="0"/>
              </a:spcAft>
              <a:defRPr/>
            </a:pPr>
            <a:r>
              <a:rPr lang="ru-RU" b="1" dirty="0" smtClean="0">
                <a:solidFill>
                  <a:srgbClr val="0070C0"/>
                </a:solidFill>
              </a:rPr>
              <a:t> </a:t>
            </a:r>
            <a:r>
              <a:rPr lang="ru-RU" sz="4000" b="1" dirty="0" smtClean="0">
                <a:solidFill>
                  <a:srgbClr val="FF0000"/>
                </a:solidFill>
                <a:latin typeface="Times New Roman" panose="02020603050405020304" pitchFamily="18" charset="0"/>
                <a:cs typeface="Times New Roman" panose="02020603050405020304" pitchFamily="18" charset="0"/>
              </a:rPr>
              <a:t>IV</a:t>
            </a:r>
            <a:r>
              <a:rPr lang="en-US" sz="4000" b="1" dirty="0" smtClean="0">
                <a:solidFill>
                  <a:srgbClr val="FF0000"/>
                </a:solidFill>
                <a:latin typeface="Times New Roman" panose="02020603050405020304" pitchFamily="18" charset="0"/>
                <a:cs typeface="Times New Roman" panose="02020603050405020304" pitchFamily="18" charset="0"/>
              </a:rPr>
              <a:t>.</a:t>
            </a:r>
            <a:r>
              <a:rPr lang="ru-RU" sz="4000" b="1" dirty="0" smtClean="0">
                <a:solidFill>
                  <a:srgbClr val="FF0000"/>
                </a:solidFill>
                <a:latin typeface="Times New Roman" panose="02020603050405020304" pitchFamily="18" charset="0"/>
                <a:cs typeface="Times New Roman" panose="02020603050405020304" pitchFamily="18" charset="0"/>
              </a:rPr>
              <a:t> Изучение нового материала</a:t>
            </a: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r>
              <a:rPr lang="ru-RU" sz="2700" b="1" dirty="0" smtClean="0">
                <a:solidFill>
                  <a:srgbClr val="C00000"/>
                </a:solidFill>
                <a:latin typeface="Times New Roman" pitchFamily="18" charset="0"/>
                <a:cs typeface="Times New Roman" pitchFamily="18" charset="0"/>
              </a:rPr>
              <a:t>Цель</a:t>
            </a:r>
            <a:r>
              <a:rPr lang="ru-RU" sz="2700" b="1" dirty="0" smtClean="0">
                <a:solidFill>
                  <a:srgbClr val="002060"/>
                </a:solidFill>
                <a:latin typeface="Times New Roman" pitchFamily="18" charset="0"/>
                <a:cs typeface="Times New Roman" pitchFamily="18" charset="0"/>
              </a:rPr>
              <a:t>: Поиск решения учебной задачи</a:t>
            </a:r>
            <a:r>
              <a:rPr lang="en-US" sz="2700" b="1" dirty="0" smtClean="0">
                <a:solidFill>
                  <a:srgbClr val="002060"/>
                </a:solidFill>
                <a:latin typeface="Times New Roman" pitchFamily="18" charset="0"/>
                <a:cs typeface="Times New Roman" pitchFamily="18" charset="0"/>
              </a:rPr>
              <a:t>.</a:t>
            </a:r>
            <a:endParaRPr lang="ru-RU" sz="2700" b="1" dirty="0">
              <a:solidFill>
                <a:srgbClr val="002060"/>
              </a:solidFill>
              <a:latin typeface="Times New Roman" pitchFamily="18" charset="0"/>
              <a:cs typeface="Times New Roman" pitchFamily="18" charset="0"/>
            </a:endParaRPr>
          </a:p>
        </p:txBody>
      </p:sp>
      <p:sp>
        <p:nvSpPr>
          <p:cNvPr id="131074" name="Содержимое 2"/>
          <p:cNvSpPr>
            <a:spLocks noGrp="1"/>
          </p:cNvSpPr>
          <p:nvPr>
            <p:ph sz="quarter" idx="1"/>
          </p:nvPr>
        </p:nvSpPr>
        <p:spPr>
          <a:xfrm>
            <a:off x="468313" y="1600200"/>
            <a:ext cx="8496300" cy="5257800"/>
          </a:xfrm>
        </p:spPr>
        <p:txBody>
          <a:bodyPr/>
          <a:lstStyle/>
          <a:p>
            <a:pPr marL="0" indent="0">
              <a:lnSpc>
                <a:spcPct val="115000"/>
              </a:lnSpc>
              <a:buFont typeface="Wingdings" pitchFamily="2" charset="2"/>
              <a:buNone/>
            </a:pPr>
            <a:r>
              <a:rPr lang="ru-RU" sz="2000" dirty="0" smtClean="0">
                <a:latin typeface="Times New Roman" pitchFamily="18" charset="0"/>
                <a:cs typeface="Times New Roman" pitchFamily="18" charset="0"/>
              </a:rPr>
              <a:t>     </a:t>
            </a:r>
            <a:r>
              <a:rPr lang="ru-RU" sz="2000" b="1" dirty="0" smtClean="0">
                <a:solidFill>
                  <a:srgbClr val="000066"/>
                </a:solidFill>
                <a:latin typeface="Times New Roman" pitchFamily="18" charset="0"/>
                <a:cs typeface="Times New Roman" pitchFamily="18" charset="0"/>
              </a:rPr>
              <a:t>На этапе открытия «новых» знаний </a:t>
            </a:r>
            <a:r>
              <a:rPr lang="ru-RU" sz="2000" b="1" dirty="0" smtClean="0">
                <a:solidFill>
                  <a:srgbClr val="000066"/>
                </a:solidFill>
                <a:latin typeface="Times New Roman" pitchFamily="18" charset="0"/>
                <a:cs typeface="Times New Roman" pitchFamily="18" charset="0"/>
              </a:rPr>
              <a:t>использовал </a:t>
            </a:r>
            <a:r>
              <a:rPr lang="ru-RU" sz="2000" b="1" dirty="0" smtClean="0">
                <a:solidFill>
                  <a:srgbClr val="000066"/>
                </a:solidFill>
                <a:latin typeface="Times New Roman" pitchFamily="18" charset="0"/>
                <a:cs typeface="Times New Roman" pitchFamily="18" charset="0"/>
              </a:rPr>
              <a:t>дифференцированную работу в группах. Здесь использовались информационные, поисковые методы, мультимедийная презентация, работа с учебником, выборочное чтение, </a:t>
            </a:r>
            <a:r>
              <a:rPr lang="ru-RU" sz="2000" b="1" dirty="0" smtClean="0">
                <a:solidFill>
                  <a:srgbClr val="002060"/>
                </a:solidFill>
                <a:latin typeface="Times New Roman" pitchFamily="18" charset="0"/>
                <a:cs typeface="Times New Roman" pitchFamily="18" charset="0"/>
              </a:rPr>
              <a:t>р</a:t>
            </a:r>
            <a:r>
              <a:rPr lang="ru-RU" sz="2000" b="1" dirty="0" smtClean="0">
                <a:solidFill>
                  <a:srgbClr val="002060"/>
                </a:solidFill>
                <a:latin typeface="Times New Roman" pitchFamily="18" charset="0"/>
                <a:ea typeface="Calibri" pitchFamily="34" charset="0"/>
                <a:cs typeface="Times New Roman" pitchFamily="18" charset="0"/>
              </a:rPr>
              <a:t>ешение шахматных задач</a:t>
            </a:r>
            <a:r>
              <a:rPr lang="ru-RU" sz="2000" dirty="0" smtClean="0">
                <a:solidFill>
                  <a:srgbClr val="002060"/>
                </a:solidFill>
                <a:latin typeface="Times New Roman" pitchFamily="18" charset="0"/>
                <a:ea typeface="Calibri" pitchFamily="34" charset="0"/>
                <a:cs typeface="Times New Roman" pitchFamily="18" charset="0"/>
              </a:rPr>
              <a:t>.</a:t>
            </a:r>
          </a:p>
          <a:p>
            <a:pPr marL="0" indent="0">
              <a:lnSpc>
                <a:spcPct val="115000"/>
              </a:lnSpc>
              <a:buFont typeface="Wingdings" pitchFamily="2" charset="2"/>
              <a:buNone/>
            </a:pPr>
            <a:r>
              <a:rPr lang="ru-RU" sz="2000" b="1" dirty="0" smtClean="0">
                <a:solidFill>
                  <a:srgbClr val="002060"/>
                </a:solidFill>
                <a:latin typeface="Times New Roman" pitchFamily="18" charset="0"/>
                <a:cs typeface="Times New Roman" pitchFamily="18" charset="0"/>
              </a:rPr>
              <a:t>     </a:t>
            </a:r>
            <a:r>
              <a:rPr lang="ru-RU" sz="2000" b="1" dirty="0" smtClean="0">
                <a:solidFill>
                  <a:srgbClr val="000066"/>
                </a:solidFill>
                <a:latin typeface="Times New Roman" pitchFamily="18" charset="0"/>
                <a:cs typeface="Times New Roman" pitchFamily="18" charset="0"/>
              </a:rPr>
              <a:t>Это способствовало развитию умения работать в сотрудничестве, слышать другого и самому говорить так, чтобы быть услышанным, обосновывать свой ответ, считаться с мнением товарища, уметь спорить и приходить к общему решению, уметь доброжелательно высказать свое мнение, выслушать мнение товарища, а также развитию логического мышления, умственных способностей, образного мышления, быстроте умственных реакций. </a:t>
            </a:r>
          </a:p>
          <a:p>
            <a:pPr marL="319088" lvl="1" indent="-319088" algn="just">
              <a:lnSpc>
                <a:spcPct val="90000"/>
              </a:lnSpc>
              <a:spcBef>
                <a:spcPts val="700"/>
              </a:spcBef>
              <a:buClr>
                <a:schemeClr val="accent2"/>
              </a:buClr>
              <a:buSzPct val="60000"/>
              <a:buFont typeface="Wingdings 2" pitchFamily="18" charset="2"/>
              <a:buNone/>
            </a:pPr>
            <a:r>
              <a:rPr lang="ru-RU" sz="2000" b="1" dirty="0" smtClean="0">
                <a:solidFill>
                  <a:srgbClr val="000066"/>
                </a:solidFill>
                <a:latin typeface="Times New Roman" pitchFamily="18" charset="0"/>
                <a:cs typeface="Times New Roman" pitchFamily="18" charset="0"/>
              </a:rPr>
              <a:t>         В результате этой работы учащиеся усвоили информацию, а также воспроизвели в памяти пройденное.</a:t>
            </a:r>
          </a:p>
        </p:txBody>
      </p:sp>
      <p:pic>
        <p:nvPicPr>
          <p:cNvPr id="131075"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ln>
            <a:solidFill>
              <a:srgbClr val="996600"/>
            </a:solidFill>
          </a:ln>
        </p:spPr>
        <p:txBody>
          <a:bodyPr rtlCol="0">
            <a:noAutofit/>
            <a:scene3d>
              <a:camera prst="orthographicFront"/>
              <a:lightRig rig="threePt" dir="t"/>
            </a:scene3d>
            <a:sp3d extrusionH="57150">
              <a:bevelT h="25400" prst="softRound"/>
            </a:sp3d>
          </a:bodyPr>
          <a:lstStyle/>
          <a:p>
            <a:pPr fontAlgn="auto">
              <a:spcAft>
                <a:spcPts val="0"/>
              </a:spcAft>
              <a:defRPr/>
            </a:pPr>
            <a:r>
              <a:rPr lang="ru-RU" sz="3600" b="1" dirty="0" smtClean="0">
                <a:ln>
                  <a:solidFill>
                    <a:srgbClr val="7A5100"/>
                  </a:solidFill>
                </a:ln>
                <a:solidFill>
                  <a:srgbClr val="FFFF00"/>
                </a:solidFill>
                <a:effectLst>
                  <a:glow rad="101600">
                    <a:schemeClr val="accent1">
                      <a:satMod val="175000"/>
                      <a:alpha val="40000"/>
                    </a:schemeClr>
                  </a:glow>
                  <a:innerShdw blurRad="63500" dist="50800" dir="18900000">
                    <a:prstClr val="black">
                      <a:alpha val="50000"/>
                    </a:prstClr>
                  </a:innerShdw>
                </a:effectLst>
              </a:rPr>
              <a:t>      </a:t>
            </a:r>
            <a:r>
              <a:rPr lang="ru-RU" sz="3400" b="1"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rPr>
              <a:t>Король шагает вперед</a:t>
            </a:r>
            <a:endParaRPr lang="ru-RU" sz="3400" b="1" dirty="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endParaRPr>
          </a:p>
        </p:txBody>
      </p:sp>
      <p:pic>
        <p:nvPicPr>
          <p:cNvPr id="132098"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14313" y="357188"/>
            <a:ext cx="1271587" cy="1071562"/>
          </a:xfrm>
          <a:prstGeom prst="rect">
            <a:avLst/>
          </a:prstGeom>
          <a:noFill/>
          <a:ln w="9525">
            <a:noFill/>
            <a:miter lim="800000"/>
            <a:headEnd/>
            <a:tailEnd/>
          </a:ln>
        </p:spPr>
      </p:pic>
      <p:pic>
        <p:nvPicPr>
          <p:cNvPr id="132099" name="Picture 2" descr="Шахматы для самых маленьких - i_118.png"/>
          <p:cNvPicPr>
            <a:picLocks noChangeAspect="1" noChangeArrowheads="1"/>
          </p:cNvPicPr>
          <p:nvPr/>
        </p:nvPicPr>
        <p:blipFill>
          <a:blip r:embed="rId3" cstate="print"/>
          <a:srcRect/>
          <a:stretch>
            <a:fillRect/>
          </a:stretch>
        </p:blipFill>
        <p:spPr bwMode="auto">
          <a:xfrm>
            <a:off x="857250" y="2571750"/>
            <a:ext cx="3409950" cy="3381375"/>
          </a:xfrm>
          <a:prstGeom prst="rect">
            <a:avLst/>
          </a:prstGeom>
          <a:noFill/>
          <a:ln w="9525">
            <a:noFill/>
            <a:miter lim="800000"/>
            <a:headEnd/>
            <a:tailEnd/>
          </a:ln>
        </p:spPr>
      </p:pic>
      <p:sp>
        <p:nvSpPr>
          <p:cNvPr id="132100" name="TextBox 10"/>
          <p:cNvSpPr txBox="1">
            <a:spLocks noChangeArrowheads="1"/>
          </p:cNvSpPr>
          <p:nvPr/>
        </p:nvSpPr>
        <p:spPr bwMode="auto">
          <a:xfrm>
            <a:off x="785813" y="1643063"/>
            <a:ext cx="7929562" cy="646112"/>
          </a:xfrm>
          <a:prstGeom prst="rect">
            <a:avLst/>
          </a:prstGeom>
          <a:noFill/>
          <a:ln w="9525">
            <a:noFill/>
            <a:miter lim="800000"/>
            <a:headEnd/>
            <a:tailEnd/>
          </a:ln>
        </p:spPr>
        <p:txBody>
          <a:bodyPr>
            <a:spAutoFit/>
          </a:bodyPr>
          <a:lstStyle/>
          <a:p>
            <a:r>
              <a:rPr lang="ru-RU">
                <a:solidFill>
                  <a:srgbClr val="002060"/>
                </a:solidFill>
                <a:latin typeface="Verdana" pitchFamily="34" charset="0"/>
              </a:rPr>
              <a:t>Король готовится к сражению.</a:t>
            </a:r>
          </a:p>
          <a:p>
            <a:pPr algn="just"/>
            <a:r>
              <a:rPr lang="ru-RU" b="1">
                <a:solidFill>
                  <a:srgbClr val="002060"/>
                </a:solidFill>
                <a:latin typeface="Verdana" pitchFamily="34" charset="0"/>
              </a:rPr>
              <a:t>Упражнение: </a:t>
            </a:r>
            <a:r>
              <a:rPr lang="ru-RU">
                <a:solidFill>
                  <a:srgbClr val="002060"/>
                </a:solidFill>
                <a:latin typeface="Verdana" pitchFamily="34" charset="0"/>
              </a:rPr>
              <a:t>проведи Короля из позиции а1 на позицию</a:t>
            </a:r>
            <a:r>
              <a:rPr lang="en-US">
                <a:solidFill>
                  <a:srgbClr val="002060"/>
                </a:solidFill>
                <a:latin typeface="Verdana" pitchFamily="34" charset="0"/>
              </a:rPr>
              <a:t> h8</a:t>
            </a:r>
            <a:r>
              <a:rPr lang="ru-RU">
                <a:solidFill>
                  <a:srgbClr val="002060"/>
                </a:solidFill>
                <a:latin typeface="Verdana" pitchFamily="34" charset="0"/>
              </a:rPr>
              <a:t>.</a:t>
            </a:r>
          </a:p>
        </p:txBody>
      </p:sp>
      <p:sp>
        <p:nvSpPr>
          <p:cNvPr id="12" name="TextBox 11"/>
          <p:cNvSpPr txBox="1">
            <a:spLocks noChangeArrowheads="1"/>
          </p:cNvSpPr>
          <p:nvPr/>
        </p:nvSpPr>
        <p:spPr bwMode="auto">
          <a:xfrm>
            <a:off x="4786313" y="2786063"/>
            <a:ext cx="3643312" cy="923925"/>
          </a:xfrm>
          <a:prstGeom prst="rect">
            <a:avLst/>
          </a:prstGeom>
          <a:noFill/>
          <a:ln w="9525">
            <a:noFill/>
            <a:miter lim="800000"/>
            <a:headEnd/>
            <a:tailEnd/>
          </a:ln>
        </p:spPr>
        <p:txBody>
          <a:bodyPr>
            <a:spAutoFit/>
          </a:bodyPr>
          <a:lstStyle/>
          <a:p>
            <a:pPr algn="just"/>
            <a:r>
              <a:rPr lang="ru-RU" b="1">
                <a:solidFill>
                  <a:srgbClr val="002060"/>
                </a:solidFill>
                <a:latin typeface="Verdana" pitchFamily="34" charset="0"/>
              </a:rPr>
              <a:t>Какой наикратчайший путь может выбрать король?</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ln>
            <a:solidFill>
              <a:srgbClr val="996600"/>
            </a:solidFill>
          </a:ln>
        </p:spPr>
        <p:txBody>
          <a:bodyPr rtlCol="0">
            <a:noAutofit/>
            <a:scene3d>
              <a:camera prst="orthographicFront"/>
              <a:lightRig rig="threePt" dir="t"/>
            </a:scene3d>
            <a:sp3d extrusionH="57150">
              <a:bevelT h="25400" prst="softRound"/>
            </a:sp3d>
          </a:bodyPr>
          <a:lstStyle/>
          <a:p>
            <a:pPr fontAlgn="auto">
              <a:spcAft>
                <a:spcPts val="0"/>
              </a:spcAft>
              <a:defRPr/>
            </a:pPr>
            <a:r>
              <a:rPr lang="ru-RU" sz="3600" b="1" dirty="0" smtClean="0">
                <a:ln>
                  <a:solidFill>
                    <a:srgbClr val="7A5100"/>
                  </a:solidFill>
                </a:ln>
                <a:solidFill>
                  <a:srgbClr val="FFFF00"/>
                </a:solidFill>
                <a:effectLst>
                  <a:glow rad="101600">
                    <a:schemeClr val="accent1">
                      <a:satMod val="175000"/>
                      <a:alpha val="40000"/>
                    </a:schemeClr>
                  </a:glow>
                  <a:innerShdw blurRad="63500" dist="50800" dir="18900000">
                    <a:prstClr val="black">
                      <a:alpha val="50000"/>
                    </a:prstClr>
                  </a:innerShdw>
                </a:effectLst>
              </a:rPr>
              <a:t>      </a:t>
            </a:r>
            <a:r>
              <a:rPr lang="ru-RU" sz="3400" b="1"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rPr>
              <a:t>Король в игре</a:t>
            </a:r>
            <a:endParaRPr lang="ru-RU" sz="3400" b="1" dirty="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endParaRPr>
          </a:p>
        </p:txBody>
      </p:sp>
      <p:pic>
        <p:nvPicPr>
          <p:cNvPr id="133122"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14313" y="357188"/>
            <a:ext cx="1271587" cy="1071562"/>
          </a:xfrm>
          <a:prstGeom prst="rect">
            <a:avLst/>
          </a:prstGeom>
          <a:noFill/>
          <a:ln w="9525">
            <a:noFill/>
            <a:miter lim="800000"/>
            <a:headEnd/>
            <a:tailEnd/>
          </a:ln>
        </p:spPr>
      </p:pic>
      <p:sp>
        <p:nvSpPr>
          <p:cNvPr id="133123" name="Прямоугольник 6"/>
          <p:cNvSpPr>
            <a:spLocks noChangeArrowheads="1"/>
          </p:cNvSpPr>
          <p:nvPr/>
        </p:nvSpPr>
        <p:spPr bwMode="auto">
          <a:xfrm>
            <a:off x="714375" y="1428750"/>
            <a:ext cx="7858125" cy="1754188"/>
          </a:xfrm>
          <a:prstGeom prst="rect">
            <a:avLst/>
          </a:prstGeom>
          <a:noFill/>
          <a:ln w="9525">
            <a:noFill/>
            <a:miter lim="800000"/>
            <a:headEnd/>
            <a:tailEnd/>
          </a:ln>
        </p:spPr>
        <p:txBody>
          <a:bodyPr>
            <a:spAutoFit/>
          </a:bodyPr>
          <a:lstStyle/>
          <a:p>
            <a:pPr algn="just"/>
            <a:r>
              <a:rPr lang="ru-RU">
                <a:solidFill>
                  <a:srgbClr val="002060"/>
                </a:solidFill>
                <a:latin typeface="Verdana" pitchFamily="34" charset="0"/>
              </a:rPr>
              <a:t>Все королевские единоборства (белого короля с черным) заканчиваются вничью, ведь короли не имеют права атаковать друг друга. </a:t>
            </a:r>
            <a:r>
              <a:rPr lang="ru-RU" b="1">
                <a:solidFill>
                  <a:srgbClr val="002060"/>
                </a:solidFill>
                <a:latin typeface="Verdana" pitchFamily="34" charset="0"/>
              </a:rPr>
              <a:t>Королей в шахматах не бьют, под бой их ставить нельзя</a:t>
            </a:r>
            <a:r>
              <a:rPr lang="ru-RU">
                <a:solidFill>
                  <a:srgbClr val="002060"/>
                </a:solidFill>
                <a:latin typeface="Verdana" pitchFamily="34" charset="0"/>
              </a:rPr>
              <a:t>.</a:t>
            </a:r>
          </a:p>
          <a:p>
            <a:r>
              <a:rPr lang="ru-RU">
                <a:solidFill>
                  <a:srgbClr val="002060"/>
                </a:solidFill>
                <a:latin typeface="Verdana" pitchFamily="34" charset="0"/>
              </a:rPr>
              <a:t>Королю можно объявить только шах или мат.</a:t>
            </a:r>
          </a:p>
          <a:p>
            <a:r>
              <a:rPr lang="ru-RU">
                <a:solidFill>
                  <a:srgbClr val="002060"/>
                </a:solidFill>
                <a:latin typeface="Verdana" pitchFamily="34" charset="0"/>
              </a:rPr>
              <a:t>Поэтому сегодня король будет сражаться против других фигур.</a:t>
            </a:r>
          </a:p>
        </p:txBody>
      </p:sp>
      <p:pic>
        <p:nvPicPr>
          <p:cNvPr id="133124" name="Picture 2" descr="C:\Documents and Settings\Admin\Рабочий стол\Шахматы\Картинки\clip-art-playing-chess-615532.jpg"/>
          <p:cNvPicPr>
            <a:picLocks noChangeAspect="1" noChangeArrowheads="1"/>
          </p:cNvPicPr>
          <p:nvPr/>
        </p:nvPicPr>
        <p:blipFill>
          <a:blip r:embed="rId3" cstate="print"/>
          <a:srcRect/>
          <a:stretch>
            <a:fillRect/>
          </a:stretch>
        </p:blipFill>
        <p:spPr bwMode="auto">
          <a:xfrm>
            <a:off x="2571750" y="3286125"/>
            <a:ext cx="3654425" cy="3143250"/>
          </a:xfrm>
          <a:prstGeom prst="rect">
            <a:avLst/>
          </a:prstGeom>
          <a:noFill/>
          <a:ln w="9525">
            <a:noFill/>
            <a:miter lim="800000"/>
            <a:headEnd/>
            <a:tailEnd/>
          </a:ln>
        </p:spPr>
      </p:pic>
    </p:spTree>
  </p:cSld>
  <p:clrMapOvr>
    <a:masterClrMapping/>
  </p:clrMapOvr>
  <p:transition spd="med">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7803_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89788" y="184150"/>
            <a:ext cx="1819275" cy="1216025"/>
          </a:xfrm>
          <a:prstGeom prst="rect">
            <a:avLst/>
          </a:prstGeom>
          <a:noFill/>
          <a:ln w="9525">
            <a:noFill/>
            <a:miter lim="800000"/>
            <a:headEnd/>
            <a:tailEnd/>
          </a:ln>
        </p:spPr>
      </p:pic>
      <p:pic>
        <p:nvPicPr>
          <p:cNvPr id="44035" name="Picture 3" descr="47631big"/>
          <p:cNvPicPr>
            <a:picLocks noChangeAspect="1"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1417638" y="1665288"/>
            <a:ext cx="2173287" cy="1458912"/>
          </a:xfrm>
          <a:prstGeom prst="rect">
            <a:avLst/>
          </a:prstGeom>
          <a:noFill/>
          <a:ln w="9525">
            <a:noFill/>
            <a:miter lim="800000"/>
            <a:headEnd/>
            <a:tailEnd/>
          </a:ln>
        </p:spPr>
      </p:pic>
      <p:pic>
        <p:nvPicPr>
          <p:cNvPr id="44036" name="Picture 4" descr="motor_max_250_0025"/>
          <p:cNvPicPr>
            <a:picLocks noChangeAspect="1" noChangeArrowheads="1"/>
          </p:cNvPicPr>
          <p:nvPr/>
        </p:nvPicPr>
        <p:blipFill>
          <a:blip r:embed="rId5" cstate="print">
            <a:clrChange>
              <a:clrFrom>
                <a:srgbClr val="FFFFFF"/>
              </a:clrFrom>
              <a:clrTo>
                <a:srgbClr val="FFFFFF">
                  <a:alpha val="0"/>
                </a:srgbClr>
              </a:clrTo>
            </a:clrChange>
            <a:lum bright="-12000"/>
          </a:blip>
          <a:srcRect t="29208" b="27333"/>
          <a:stretch>
            <a:fillRect/>
          </a:stretch>
        </p:blipFill>
        <p:spPr bwMode="auto">
          <a:xfrm rot="376049">
            <a:off x="5676900" y="2330450"/>
            <a:ext cx="3406775" cy="1481138"/>
          </a:xfrm>
          <a:prstGeom prst="rect">
            <a:avLst/>
          </a:prstGeom>
          <a:noFill/>
          <a:ln w="9525">
            <a:noFill/>
            <a:miter lim="800000"/>
            <a:headEnd/>
            <a:tailEnd/>
          </a:ln>
        </p:spPr>
      </p:pic>
      <p:pic>
        <p:nvPicPr>
          <p:cNvPr id="44037" name="Picture 5" descr="ZP3199"/>
          <p:cNvPicPr>
            <a:picLocks noChangeAspect="1" noChangeArrowheads="1"/>
          </p:cNvPicPr>
          <p:nvPr/>
        </p:nvPicPr>
        <p:blipFill>
          <a:blip r:embed="rId6" cstate="print">
            <a:clrChange>
              <a:clrFrom>
                <a:srgbClr val="FCFCFC"/>
              </a:clrFrom>
              <a:clrTo>
                <a:srgbClr val="FCFCFC">
                  <a:alpha val="0"/>
                </a:srgbClr>
              </a:clrTo>
            </a:clrChange>
          </a:blip>
          <a:srcRect/>
          <a:stretch>
            <a:fillRect/>
          </a:stretch>
        </p:blipFill>
        <p:spPr bwMode="auto">
          <a:xfrm>
            <a:off x="468313" y="-33338"/>
            <a:ext cx="1911350" cy="1433513"/>
          </a:xfrm>
          <a:prstGeom prst="rect">
            <a:avLst/>
          </a:prstGeom>
          <a:noFill/>
          <a:ln w="9525">
            <a:noFill/>
            <a:miter lim="800000"/>
            <a:headEnd/>
            <a:tailEnd/>
          </a:ln>
        </p:spPr>
      </p:pic>
      <p:pic>
        <p:nvPicPr>
          <p:cNvPr id="44038" name="Picture 6" descr="ZP329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2035175"/>
            <a:ext cx="2409825" cy="2001838"/>
          </a:xfrm>
          <a:prstGeom prst="rect">
            <a:avLst/>
          </a:prstGeom>
          <a:noFill/>
          <a:ln w="9525">
            <a:noFill/>
            <a:miter lim="800000"/>
            <a:headEnd/>
            <a:tailEnd/>
          </a:ln>
        </p:spPr>
      </p:pic>
      <p:sp>
        <p:nvSpPr>
          <p:cNvPr id="44039" name="Rectangle 7"/>
          <p:cNvSpPr>
            <a:spLocks noChangeArrowheads="1"/>
          </p:cNvSpPr>
          <p:nvPr/>
        </p:nvSpPr>
        <p:spPr bwMode="auto">
          <a:xfrm>
            <a:off x="3779838" y="1031875"/>
            <a:ext cx="936625" cy="2828925"/>
          </a:xfrm>
          <a:prstGeom prst="rect">
            <a:avLst/>
          </a:prstGeom>
          <a:solidFill>
            <a:srgbClr val="333333"/>
          </a:solidFill>
          <a:ln w="9525">
            <a:noFill/>
            <a:miter lim="800000"/>
            <a:headEnd/>
            <a:tailEnd/>
          </a:ln>
        </p:spPr>
        <p:txBody>
          <a:bodyPr wrap="none" anchor="ctr"/>
          <a:lstStyle/>
          <a:p>
            <a:endParaRPr lang="ru-RU">
              <a:latin typeface="Calibri" pitchFamily="34" charset="0"/>
            </a:endParaRPr>
          </a:p>
        </p:txBody>
      </p:sp>
      <p:sp>
        <p:nvSpPr>
          <p:cNvPr id="44040" name="Rectangle 8"/>
          <p:cNvSpPr>
            <a:spLocks noChangeArrowheads="1"/>
          </p:cNvSpPr>
          <p:nvPr/>
        </p:nvSpPr>
        <p:spPr bwMode="auto">
          <a:xfrm>
            <a:off x="4211638" y="3860800"/>
            <a:ext cx="142875" cy="504825"/>
          </a:xfrm>
          <a:prstGeom prst="rect">
            <a:avLst/>
          </a:prstGeom>
          <a:solidFill>
            <a:srgbClr val="333333"/>
          </a:solidFill>
          <a:ln w="9525">
            <a:noFill/>
            <a:miter lim="800000"/>
            <a:headEnd/>
            <a:tailEnd/>
          </a:ln>
        </p:spPr>
        <p:txBody>
          <a:bodyPr wrap="none" anchor="ctr"/>
          <a:lstStyle/>
          <a:p>
            <a:endParaRPr lang="ru-RU">
              <a:latin typeface="Calibri" pitchFamily="34" charset="0"/>
            </a:endParaRPr>
          </a:p>
        </p:txBody>
      </p:sp>
      <p:sp>
        <p:nvSpPr>
          <p:cNvPr id="44041" name="Oval 9"/>
          <p:cNvSpPr>
            <a:spLocks noChangeArrowheads="1"/>
          </p:cNvSpPr>
          <p:nvPr/>
        </p:nvSpPr>
        <p:spPr bwMode="auto">
          <a:xfrm>
            <a:off x="3814763" y="1114425"/>
            <a:ext cx="865187" cy="741363"/>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ru-RU">
              <a:latin typeface="Calibri" pitchFamily="34" charset="0"/>
            </a:endParaRPr>
          </a:p>
        </p:txBody>
      </p:sp>
      <p:sp>
        <p:nvSpPr>
          <p:cNvPr id="44042" name="Oval 10"/>
          <p:cNvSpPr>
            <a:spLocks noChangeArrowheads="1"/>
          </p:cNvSpPr>
          <p:nvPr/>
        </p:nvSpPr>
        <p:spPr bwMode="auto">
          <a:xfrm>
            <a:off x="3835400" y="2011363"/>
            <a:ext cx="865188" cy="863600"/>
          </a:xfrm>
          <a:prstGeom prst="ellipse">
            <a:avLst/>
          </a:prstGeom>
          <a:gradFill rotWithShape="1">
            <a:gsLst>
              <a:gs pos="0">
                <a:srgbClr val="FFFF00"/>
              </a:gs>
              <a:gs pos="100000">
                <a:srgbClr val="767600"/>
              </a:gs>
            </a:gsLst>
            <a:path path="shape">
              <a:fillToRect l="50000" t="50000" r="50000" b="50000"/>
            </a:path>
          </a:gradFill>
          <a:ln w="9525">
            <a:noFill/>
            <a:round/>
            <a:headEnd/>
            <a:tailEnd/>
          </a:ln>
        </p:spPr>
        <p:txBody>
          <a:bodyPr wrap="none" anchor="ctr"/>
          <a:lstStyle/>
          <a:p>
            <a:endParaRPr lang="ru-RU">
              <a:latin typeface="Calibri" pitchFamily="34" charset="0"/>
            </a:endParaRPr>
          </a:p>
        </p:txBody>
      </p:sp>
      <p:sp>
        <p:nvSpPr>
          <p:cNvPr id="44043" name="Oval 11"/>
          <p:cNvSpPr>
            <a:spLocks noChangeArrowheads="1"/>
          </p:cNvSpPr>
          <p:nvPr/>
        </p:nvSpPr>
        <p:spPr bwMode="auto">
          <a:xfrm>
            <a:off x="3851275" y="3019425"/>
            <a:ext cx="865188" cy="769938"/>
          </a:xfrm>
          <a:prstGeom prst="ellipse">
            <a:avLst/>
          </a:prstGeom>
          <a:gradFill rotWithShape="1">
            <a:gsLst>
              <a:gs pos="0">
                <a:srgbClr val="00FF00"/>
              </a:gs>
              <a:gs pos="100000">
                <a:srgbClr val="007600"/>
              </a:gs>
            </a:gsLst>
            <a:path path="shape">
              <a:fillToRect l="50000" t="50000" r="50000" b="50000"/>
            </a:path>
          </a:gradFill>
          <a:ln w="9525">
            <a:noFill/>
            <a:round/>
            <a:headEnd/>
            <a:tailEnd/>
          </a:ln>
        </p:spPr>
        <p:txBody>
          <a:bodyPr wrap="none" anchor="ctr"/>
          <a:lstStyle/>
          <a:p>
            <a:endParaRPr lang="ru-RU">
              <a:latin typeface="Calibri" pitchFamily="34" charset="0"/>
            </a:endParaRPr>
          </a:p>
        </p:txBody>
      </p:sp>
      <p:pic>
        <p:nvPicPr>
          <p:cNvPr id="44044" name="Shape">
            <a:hlinkClick r:id="" action="ppaction://media"/>
          </p:cNvPr>
          <p:cNvPicPr>
            <a:picLocks noRot="1" noChangeAspect="1" noChangeArrowheads="1"/>
          </p:cNvPicPr>
          <p:nvPr>
            <a:videoFile r:link="rId1"/>
          </p:nvPr>
        </p:nvPicPr>
        <p:blipFill>
          <a:blip r:embed="rId8" cstate="print"/>
          <a:srcRect/>
          <a:stretch>
            <a:fillRect/>
          </a:stretch>
        </p:blipFill>
        <p:spPr bwMode="auto">
          <a:xfrm>
            <a:off x="8839200" y="6553200"/>
            <a:ext cx="304800" cy="304800"/>
          </a:xfrm>
          <a:prstGeom prst="rect">
            <a:avLst/>
          </a:prstGeom>
          <a:noFill/>
          <a:ln w="9525">
            <a:noFill/>
            <a:miter lim="800000"/>
            <a:headEnd/>
            <a:tailEnd/>
          </a:ln>
        </p:spPr>
      </p:pic>
      <p:sp>
        <p:nvSpPr>
          <p:cNvPr id="13" name="Заголовок 1"/>
          <p:cNvSpPr txBox="1">
            <a:spLocks/>
          </p:cNvSpPr>
          <p:nvPr/>
        </p:nvSpPr>
        <p:spPr>
          <a:xfrm>
            <a:off x="776288" y="231775"/>
            <a:ext cx="6924675" cy="561975"/>
          </a:xfrm>
          <a:prstGeom prst="rect">
            <a:avLst/>
          </a:prstGeom>
        </p:spPr>
        <p:txBody>
          <a:bodyPr/>
          <a:lstStyle/>
          <a:p>
            <a:pPr algn="ctr" fontAlgn="auto">
              <a:spcAft>
                <a:spcPts val="0"/>
              </a:spcAft>
              <a:defRPr/>
            </a:pPr>
            <a:r>
              <a:rPr lang="ru-RU" sz="2400" b="1" dirty="0">
                <a:solidFill>
                  <a:srgbClr val="C00000"/>
                </a:solidFill>
                <a:latin typeface="Times New Roman" panose="02020603050405020304" pitchFamily="18" charset="0"/>
                <a:ea typeface="+mj-ea"/>
                <a:cs typeface="Times New Roman" panose="02020603050405020304" pitchFamily="18" charset="0"/>
              </a:rPr>
              <a:t>V .ФИЗМИНУТКА</a:t>
            </a:r>
            <a:endParaRPr lang="ru-RU" sz="2400" dirty="0">
              <a:solidFill>
                <a:srgbClr val="C00000"/>
              </a:solidFill>
              <a:latin typeface="Times New Roman" panose="02020603050405020304" pitchFamily="18" charset="0"/>
              <a:ea typeface="+mj-ea"/>
              <a:cs typeface="Times New Roman" panose="02020603050405020304" pitchFamily="18" charset="0"/>
            </a:endParaRPr>
          </a:p>
        </p:txBody>
      </p:sp>
      <p:sp>
        <p:nvSpPr>
          <p:cNvPr id="134157" name="Прямоугольник 13"/>
          <p:cNvSpPr>
            <a:spLocks noChangeArrowheads="1"/>
          </p:cNvSpPr>
          <p:nvPr/>
        </p:nvSpPr>
        <p:spPr bwMode="auto">
          <a:xfrm>
            <a:off x="179388" y="4365625"/>
            <a:ext cx="8659812" cy="2419350"/>
          </a:xfrm>
          <a:prstGeom prst="rect">
            <a:avLst/>
          </a:prstGeom>
          <a:noFill/>
          <a:ln w="9525">
            <a:noFill/>
            <a:miter lim="800000"/>
            <a:headEnd/>
            <a:tailEnd/>
          </a:ln>
        </p:spPr>
        <p:txBody>
          <a:bodyPr>
            <a:spAutoFit/>
          </a:bodyPr>
          <a:lstStyle/>
          <a:p>
            <a:pPr marL="0" lvl="1" indent="354013" algn="just">
              <a:lnSpc>
                <a:spcPct val="90000"/>
              </a:lnSpc>
              <a:spcBef>
                <a:spcPts val="700"/>
              </a:spcBef>
              <a:buClr>
                <a:schemeClr val="accent2"/>
              </a:buClr>
              <a:buSzPct val="60000"/>
            </a:pPr>
            <a:r>
              <a:rPr lang="ru-RU" sz="2400" b="1" i="1">
                <a:solidFill>
                  <a:srgbClr val="000066"/>
                </a:solidFill>
                <a:latin typeface="Times New Roman" pitchFamily="18" charset="0"/>
                <a:cs typeface="Times New Roman" pitchFamily="18" charset="0"/>
              </a:rPr>
              <a:t>Высокая работоспособность на протяжении всего урока обеспечивалась сменой видов деятельности, различными формами организации работы (фронтальной, групповой, работой в парах), а также применением здоровье-сберегающих технологий (физминутка). Это способствовало созданию на уроке положительной психологической атмосферы, ситуации успеха.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044"/>
                                        </p:tgtEl>
                                      </p:cBhvr>
                                    </p:cmd>
                                  </p:childTnLst>
                                </p:cTn>
                              </p:par>
                              <p:par>
                                <p:cTn id="7" presetID="10" presetClass="entr" presetSubtype="0" fill="hold" nodeType="withEffect">
                                  <p:stCondLst>
                                    <p:cond delay="0"/>
                                  </p:stCondLst>
                                  <p:childTnLst>
                                    <p:set>
                                      <p:cBhvr>
                                        <p:cTn id="8" dur="1" fill="hold">
                                          <p:stCondLst>
                                            <p:cond delay="0"/>
                                          </p:stCondLst>
                                        </p:cTn>
                                        <p:tgtEl>
                                          <p:spTgt spid="44037"/>
                                        </p:tgtEl>
                                        <p:attrNameLst>
                                          <p:attrName>style.visibility</p:attrName>
                                        </p:attrNameLst>
                                      </p:cBhvr>
                                      <p:to>
                                        <p:strVal val="visible"/>
                                      </p:to>
                                    </p:set>
                                    <p:animEffect transition="in" filter="fade">
                                      <p:cBhvr>
                                        <p:cTn id="9" dur="1000"/>
                                        <p:tgtEl>
                                          <p:spTgt spid="44037"/>
                                        </p:tgtEl>
                                      </p:cBhvr>
                                    </p:animEffect>
                                  </p:childTnLst>
                                </p:cTn>
                              </p:par>
                              <p:par>
                                <p:cTn id="10" presetID="0" presetClass="path" presetSubtype="0" accel="50000" decel="50000" fill="hold" nodeType="withEffect">
                                  <p:stCondLst>
                                    <p:cond delay="0"/>
                                  </p:stCondLst>
                                  <p:childTnLst>
                                    <p:animMotion origin="layout" path="M -3.61111E-6 4.07407E-6 L 1.09462 0.66157 " pathEditMode="relative" ptsTypes="AA">
                                      <p:cBhvr>
                                        <p:cTn id="11" dur="5000" fill="hold"/>
                                        <p:tgtEl>
                                          <p:spTgt spid="44037"/>
                                        </p:tgtEl>
                                        <p:attrNameLst>
                                          <p:attrName>ppt_x</p:attrName>
                                          <p:attrName>ppt_y</p:attrName>
                                        </p:attrNameLst>
                                      </p:cBhvr>
                                    </p:animMotion>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44036"/>
                                        </p:tgtEl>
                                        <p:attrNameLst>
                                          <p:attrName>style.visibility</p:attrName>
                                        </p:attrNameLst>
                                      </p:cBhvr>
                                      <p:to>
                                        <p:strVal val="visible"/>
                                      </p:to>
                                    </p:set>
                                    <p:animEffect transition="in" filter="fade">
                                      <p:cBhvr>
                                        <p:cTn id="15" dur="1000"/>
                                        <p:tgtEl>
                                          <p:spTgt spid="44036"/>
                                        </p:tgtEl>
                                      </p:cBhvr>
                                    </p:animEffect>
                                  </p:childTnLst>
                                </p:cTn>
                              </p:par>
                              <p:par>
                                <p:cTn id="16" presetID="0" presetClass="path" presetSubtype="0" accel="50000" decel="50000" fill="hold" nodeType="withEffect">
                                  <p:stCondLst>
                                    <p:cond delay="0"/>
                                  </p:stCondLst>
                                  <p:childTnLst>
                                    <p:animMotion origin="layout" path="M 0.25625 0.06852 L -1.00364 0.0581 " pathEditMode="relative" ptsTypes="AA">
                                      <p:cBhvr>
                                        <p:cTn id="17" dur="3000" fill="hold"/>
                                        <p:tgtEl>
                                          <p:spTgt spid="44036"/>
                                        </p:tgtEl>
                                        <p:attrNameLst>
                                          <p:attrName>ppt_x</p:attrName>
                                          <p:attrName>ppt_y</p:attrName>
                                        </p:attrNameLst>
                                      </p:cBhvr>
                                    </p:animMotion>
                                  </p:childTnLst>
                                </p:cTn>
                              </p:par>
                            </p:childTnLst>
                          </p:cTn>
                        </p:par>
                        <p:par>
                          <p:cTn id="18" fill="hold">
                            <p:stCondLst>
                              <p:cond delay="8000"/>
                            </p:stCondLst>
                            <p:childTnLst>
                              <p:par>
                                <p:cTn id="19" presetID="10" presetClass="entr" presetSubtype="0" fill="hold" nodeType="afterEffect">
                                  <p:stCondLst>
                                    <p:cond delay="0"/>
                                  </p:stCondLst>
                                  <p:childTnLst>
                                    <p:set>
                                      <p:cBhvr>
                                        <p:cTn id="20" dur="1" fill="hold">
                                          <p:stCondLst>
                                            <p:cond delay="0"/>
                                          </p:stCondLst>
                                        </p:cTn>
                                        <p:tgtEl>
                                          <p:spTgt spid="44034"/>
                                        </p:tgtEl>
                                        <p:attrNameLst>
                                          <p:attrName>style.visibility</p:attrName>
                                        </p:attrNameLst>
                                      </p:cBhvr>
                                      <p:to>
                                        <p:strVal val="visible"/>
                                      </p:to>
                                    </p:set>
                                    <p:animEffect transition="in" filter="fade">
                                      <p:cBhvr>
                                        <p:cTn id="21" dur="1000"/>
                                        <p:tgtEl>
                                          <p:spTgt spid="44034"/>
                                        </p:tgtEl>
                                      </p:cBhvr>
                                    </p:animEffect>
                                  </p:childTnLst>
                                </p:cTn>
                              </p:par>
                              <p:par>
                                <p:cTn id="22" presetID="0" presetClass="path" presetSubtype="0" accel="50000" decel="50000" fill="hold" nodeType="withEffect">
                                  <p:stCondLst>
                                    <p:cond delay="0"/>
                                  </p:stCondLst>
                                  <p:childTnLst>
                                    <p:animMotion origin="layout" path="M 0.21667 -0.02129 L -1.08264 0.26227 " pathEditMode="relative" ptsTypes="AA">
                                      <p:cBhvr>
                                        <p:cTn id="23" dur="5000" fill="hold"/>
                                        <p:tgtEl>
                                          <p:spTgt spid="44034"/>
                                        </p:tgtEl>
                                        <p:attrNameLst>
                                          <p:attrName>ppt_x</p:attrName>
                                          <p:attrName>ppt_y</p:attrName>
                                        </p:attrNameLst>
                                      </p:cBhvr>
                                    </p:animMotion>
                                  </p:childTnLst>
                                </p:cTn>
                              </p:par>
                            </p:childTnLst>
                          </p:cTn>
                        </p:par>
                        <p:par>
                          <p:cTn id="24" fill="hold">
                            <p:stCondLst>
                              <p:cond delay="13000"/>
                            </p:stCondLst>
                            <p:childTnLst>
                              <p:par>
                                <p:cTn id="25" presetID="10" presetClass="entr" presetSubtype="0" fill="hold" grpId="0" nodeType="afterEffect">
                                  <p:stCondLst>
                                    <p:cond delay="0"/>
                                  </p:stCondLst>
                                  <p:childTnLst>
                                    <p:set>
                                      <p:cBhvr>
                                        <p:cTn id="26" dur="1" fill="hold">
                                          <p:stCondLst>
                                            <p:cond delay="0"/>
                                          </p:stCondLst>
                                        </p:cTn>
                                        <p:tgtEl>
                                          <p:spTgt spid="44039"/>
                                        </p:tgtEl>
                                        <p:attrNameLst>
                                          <p:attrName>style.visibility</p:attrName>
                                        </p:attrNameLst>
                                      </p:cBhvr>
                                      <p:to>
                                        <p:strVal val="visible"/>
                                      </p:to>
                                    </p:set>
                                    <p:animEffect transition="in" filter="fade">
                                      <p:cBhvr>
                                        <p:cTn id="27" dur="1000"/>
                                        <p:tgtEl>
                                          <p:spTgt spid="440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040"/>
                                        </p:tgtEl>
                                        <p:attrNameLst>
                                          <p:attrName>style.visibility</p:attrName>
                                        </p:attrNameLst>
                                      </p:cBhvr>
                                      <p:to>
                                        <p:strVal val="visible"/>
                                      </p:to>
                                    </p:set>
                                    <p:animEffect transition="in" filter="fade">
                                      <p:cBhvr>
                                        <p:cTn id="30" dur="1000"/>
                                        <p:tgtEl>
                                          <p:spTgt spid="44040"/>
                                        </p:tgtEl>
                                      </p:cBhvr>
                                    </p:animEffect>
                                  </p:childTnLst>
                                </p:cTn>
                              </p:par>
                              <p:par>
                                <p:cTn id="31" presetID="10" presetClass="entr" presetSubtype="0" repeatCount="4000" fill="hold" grpId="0" nodeType="withEffect">
                                  <p:stCondLst>
                                    <p:cond delay="0"/>
                                  </p:stCondLst>
                                  <p:childTnLst>
                                    <p:set>
                                      <p:cBhvr>
                                        <p:cTn id="32" dur="1" fill="hold">
                                          <p:stCondLst>
                                            <p:cond delay="0"/>
                                          </p:stCondLst>
                                        </p:cTn>
                                        <p:tgtEl>
                                          <p:spTgt spid="44041"/>
                                        </p:tgtEl>
                                        <p:attrNameLst>
                                          <p:attrName>style.visibility</p:attrName>
                                        </p:attrNameLst>
                                      </p:cBhvr>
                                      <p:to>
                                        <p:strVal val="visible"/>
                                      </p:to>
                                    </p:set>
                                    <p:animEffect transition="in" filter="fade">
                                      <p:cBhvr>
                                        <p:cTn id="33" dur="1000"/>
                                        <p:tgtEl>
                                          <p:spTgt spid="4404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4041"/>
                                        </p:tgtEl>
                                        <p:attrNameLst>
                                          <p:attrName>style.visibility</p:attrName>
                                        </p:attrNameLst>
                                      </p:cBhvr>
                                      <p:to>
                                        <p:strVal val="visible"/>
                                      </p:to>
                                    </p:set>
                                    <p:animEffect transition="in" filter="fade">
                                      <p:cBhvr>
                                        <p:cTn id="36" dur="1000"/>
                                        <p:tgtEl>
                                          <p:spTgt spid="44041"/>
                                        </p:tgtEl>
                                      </p:cBhvr>
                                    </p:animEffect>
                                  </p:childTnLst>
                                </p:cTn>
                              </p:par>
                            </p:childTnLst>
                          </p:cTn>
                        </p:par>
                        <p:par>
                          <p:cTn id="37" fill="hold">
                            <p:stCondLst>
                              <p:cond delay="17000"/>
                            </p:stCondLst>
                            <p:childTnLst>
                              <p:par>
                                <p:cTn id="38" presetID="24" presetClass="emph" presetSubtype="0" fill="hold" grpId="2" nodeType="afterEffect">
                                  <p:stCondLst>
                                    <p:cond delay="0"/>
                                  </p:stCondLst>
                                  <p:childTnLst>
                                    <p:animClr clrSpc="hsl" dir="cw">
                                      <p:cBhvr override="childStyle">
                                        <p:cTn id="39" dur="500" fill="hold"/>
                                        <p:tgtEl>
                                          <p:spTgt spid="44041"/>
                                        </p:tgtEl>
                                        <p:attrNameLst>
                                          <p:attrName>style.color</p:attrName>
                                        </p:attrNameLst>
                                      </p:cBhvr>
                                      <p:by>
                                        <p:hsl h="0" s="-12549" l="-25098"/>
                                      </p:by>
                                    </p:animClr>
                                    <p:animClr clrSpc="hsl" dir="cw">
                                      <p:cBhvr>
                                        <p:cTn id="40" dur="500" fill="hold"/>
                                        <p:tgtEl>
                                          <p:spTgt spid="44041"/>
                                        </p:tgtEl>
                                        <p:attrNameLst>
                                          <p:attrName>fillcolor</p:attrName>
                                        </p:attrNameLst>
                                      </p:cBhvr>
                                      <p:by>
                                        <p:hsl h="0" s="-12549" l="-25098"/>
                                      </p:by>
                                    </p:animClr>
                                    <p:animClr clrSpc="hsl" dir="cw">
                                      <p:cBhvr>
                                        <p:cTn id="41" dur="500" fill="hold"/>
                                        <p:tgtEl>
                                          <p:spTgt spid="44041"/>
                                        </p:tgtEl>
                                        <p:attrNameLst>
                                          <p:attrName>stroke.color</p:attrName>
                                        </p:attrNameLst>
                                      </p:cBhvr>
                                      <p:by>
                                        <p:hsl h="0" s="-12549" l="-25098"/>
                                      </p:by>
                                    </p:animClr>
                                    <p:set>
                                      <p:cBhvr>
                                        <p:cTn id="42" dur="500" fill="hold"/>
                                        <p:tgtEl>
                                          <p:spTgt spid="44041"/>
                                        </p:tgtEl>
                                        <p:attrNameLst>
                                          <p:attrName>fill.type</p:attrName>
                                        </p:attrNameLst>
                                      </p:cBhvr>
                                      <p:to>
                                        <p:strVal val="solid"/>
                                      </p:to>
                                    </p:set>
                                  </p:childTnLst>
                                </p:cTn>
                              </p:par>
                            </p:childTnLst>
                          </p:cTn>
                        </p:par>
                        <p:par>
                          <p:cTn id="43" fill="hold">
                            <p:stCondLst>
                              <p:cond delay="17500"/>
                            </p:stCondLst>
                            <p:childTnLst>
                              <p:par>
                                <p:cTn id="44" presetID="10" presetClass="entr" presetSubtype="0" fill="hold" grpId="0" nodeType="afterEffect">
                                  <p:stCondLst>
                                    <p:cond delay="0"/>
                                  </p:stCondLst>
                                  <p:childTnLst>
                                    <p:set>
                                      <p:cBhvr>
                                        <p:cTn id="45" dur="1" fill="hold">
                                          <p:stCondLst>
                                            <p:cond delay="0"/>
                                          </p:stCondLst>
                                        </p:cTn>
                                        <p:tgtEl>
                                          <p:spTgt spid="44042"/>
                                        </p:tgtEl>
                                        <p:attrNameLst>
                                          <p:attrName>style.visibility</p:attrName>
                                        </p:attrNameLst>
                                      </p:cBhvr>
                                      <p:to>
                                        <p:strVal val="visible"/>
                                      </p:to>
                                    </p:set>
                                    <p:animEffect transition="in" filter="fade">
                                      <p:cBhvr>
                                        <p:cTn id="46" dur="1000"/>
                                        <p:tgtEl>
                                          <p:spTgt spid="44042"/>
                                        </p:tgtEl>
                                      </p:cBhvr>
                                    </p:animEffect>
                                  </p:childTnLst>
                                </p:cTn>
                              </p:par>
                              <p:par>
                                <p:cTn id="47" presetID="10" presetClass="entr" presetSubtype="0" repeatCount="3000" fill="hold" grpId="1" nodeType="withEffect">
                                  <p:stCondLst>
                                    <p:cond delay="0"/>
                                  </p:stCondLst>
                                  <p:childTnLst>
                                    <p:set>
                                      <p:cBhvr>
                                        <p:cTn id="48" dur="1" fill="hold">
                                          <p:stCondLst>
                                            <p:cond delay="0"/>
                                          </p:stCondLst>
                                        </p:cTn>
                                        <p:tgtEl>
                                          <p:spTgt spid="44042"/>
                                        </p:tgtEl>
                                        <p:attrNameLst>
                                          <p:attrName>style.visibility</p:attrName>
                                        </p:attrNameLst>
                                      </p:cBhvr>
                                      <p:to>
                                        <p:strVal val="visible"/>
                                      </p:to>
                                    </p:set>
                                    <p:animEffect transition="in" filter="fade">
                                      <p:cBhvr>
                                        <p:cTn id="49" dur="1000"/>
                                        <p:tgtEl>
                                          <p:spTgt spid="44042"/>
                                        </p:tgtEl>
                                      </p:cBhvr>
                                    </p:animEffect>
                                  </p:childTnLst>
                                </p:cTn>
                              </p:par>
                            </p:childTnLst>
                          </p:cTn>
                        </p:par>
                        <p:par>
                          <p:cTn id="50" fill="hold">
                            <p:stCondLst>
                              <p:cond delay="20500"/>
                            </p:stCondLst>
                            <p:childTnLst>
                              <p:par>
                                <p:cTn id="51" presetID="24" presetClass="emph" presetSubtype="0" fill="hold" grpId="2" nodeType="afterEffect">
                                  <p:stCondLst>
                                    <p:cond delay="0"/>
                                  </p:stCondLst>
                                  <p:childTnLst>
                                    <p:animClr clrSpc="hsl" dir="cw">
                                      <p:cBhvr override="childStyle">
                                        <p:cTn id="52" dur="500" fill="hold"/>
                                        <p:tgtEl>
                                          <p:spTgt spid="44042"/>
                                        </p:tgtEl>
                                        <p:attrNameLst>
                                          <p:attrName>style.color</p:attrName>
                                        </p:attrNameLst>
                                      </p:cBhvr>
                                      <p:by>
                                        <p:hsl h="0" s="-12549" l="-25098"/>
                                      </p:by>
                                    </p:animClr>
                                    <p:animClr clrSpc="hsl" dir="cw">
                                      <p:cBhvr>
                                        <p:cTn id="53" dur="500" fill="hold"/>
                                        <p:tgtEl>
                                          <p:spTgt spid="44042"/>
                                        </p:tgtEl>
                                        <p:attrNameLst>
                                          <p:attrName>fillcolor</p:attrName>
                                        </p:attrNameLst>
                                      </p:cBhvr>
                                      <p:by>
                                        <p:hsl h="0" s="-12549" l="-25098"/>
                                      </p:by>
                                    </p:animClr>
                                    <p:animClr clrSpc="hsl" dir="cw">
                                      <p:cBhvr>
                                        <p:cTn id="54" dur="500" fill="hold"/>
                                        <p:tgtEl>
                                          <p:spTgt spid="44042"/>
                                        </p:tgtEl>
                                        <p:attrNameLst>
                                          <p:attrName>stroke.color</p:attrName>
                                        </p:attrNameLst>
                                      </p:cBhvr>
                                      <p:by>
                                        <p:hsl h="0" s="-12549" l="-25098"/>
                                      </p:by>
                                    </p:animClr>
                                    <p:set>
                                      <p:cBhvr>
                                        <p:cTn id="55" dur="500" fill="hold"/>
                                        <p:tgtEl>
                                          <p:spTgt spid="44042"/>
                                        </p:tgtEl>
                                        <p:attrNameLst>
                                          <p:attrName>fill.type</p:attrName>
                                        </p:attrNameLst>
                                      </p:cBhvr>
                                      <p:to>
                                        <p:strVal val="solid"/>
                                      </p:to>
                                    </p:set>
                                  </p:childTnLst>
                                </p:cTn>
                              </p:par>
                            </p:childTnLst>
                          </p:cTn>
                        </p:par>
                        <p:par>
                          <p:cTn id="56" fill="hold">
                            <p:stCondLst>
                              <p:cond delay="21000"/>
                            </p:stCondLst>
                            <p:childTnLst>
                              <p:par>
                                <p:cTn id="57" presetID="10" presetClass="entr" presetSubtype="0" repeatCount="3000" fill="hold" grpId="0" nodeType="afterEffect">
                                  <p:stCondLst>
                                    <p:cond delay="0"/>
                                  </p:stCondLst>
                                  <p:childTnLst>
                                    <p:set>
                                      <p:cBhvr>
                                        <p:cTn id="58" dur="1" fill="hold">
                                          <p:stCondLst>
                                            <p:cond delay="0"/>
                                          </p:stCondLst>
                                        </p:cTn>
                                        <p:tgtEl>
                                          <p:spTgt spid="44043"/>
                                        </p:tgtEl>
                                        <p:attrNameLst>
                                          <p:attrName>style.visibility</p:attrName>
                                        </p:attrNameLst>
                                      </p:cBhvr>
                                      <p:to>
                                        <p:strVal val="visible"/>
                                      </p:to>
                                    </p:set>
                                    <p:animEffect transition="in" filter="fade">
                                      <p:cBhvr>
                                        <p:cTn id="59" dur="1000"/>
                                        <p:tgtEl>
                                          <p:spTgt spid="44043"/>
                                        </p:tgtEl>
                                      </p:cBhvr>
                                    </p:animEffect>
                                  </p:childTnLst>
                                </p:cTn>
                              </p:par>
                            </p:childTnLst>
                          </p:cTn>
                        </p:par>
                        <p:par>
                          <p:cTn id="60" fill="hold">
                            <p:stCondLst>
                              <p:cond delay="24000"/>
                            </p:stCondLst>
                            <p:childTnLst>
                              <p:par>
                                <p:cTn id="61" presetID="10" presetClass="entr" presetSubtype="0" fill="hold" nodeType="afterEffect">
                                  <p:stCondLst>
                                    <p:cond delay="0"/>
                                  </p:stCondLst>
                                  <p:childTnLst>
                                    <p:set>
                                      <p:cBhvr>
                                        <p:cTn id="62" dur="1" fill="hold">
                                          <p:stCondLst>
                                            <p:cond delay="0"/>
                                          </p:stCondLst>
                                        </p:cTn>
                                        <p:tgtEl>
                                          <p:spTgt spid="44038"/>
                                        </p:tgtEl>
                                        <p:attrNameLst>
                                          <p:attrName>style.visibility</p:attrName>
                                        </p:attrNameLst>
                                      </p:cBhvr>
                                      <p:to>
                                        <p:strVal val="visible"/>
                                      </p:to>
                                    </p:set>
                                    <p:animEffect transition="in" filter="fade">
                                      <p:cBhvr>
                                        <p:cTn id="63" dur="1000"/>
                                        <p:tgtEl>
                                          <p:spTgt spid="44038"/>
                                        </p:tgtEl>
                                      </p:cBhvr>
                                    </p:animEffect>
                                  </p:childTnLst>
                                </p:cTn>
                              </p:par>
                              <p:par>
                                <p:cTn id="64" presetID="0" presetClass="path" presetSubtype="0" accel="50000" decel="50000" fill="hold" nodeType="withEffect">
                                  <p:stCondLst>
                                    <p:cond delay="0"/>
                                  </p:stCondLst>
                                  <p:childTnLst>
                                    <p:animMotion origin="layout" path="M -0.21493 0.09629 L 1.30503 0.24329 " pathEditMode="relative" ptsTypes="AA">
                                      <p:cBhvr>
                                        <p:cTn id="65" dur="5000" fill="hold"/>
                                        <p:tgtEl>
                                          <p:spTgt spid="44038"/>
                                        </p:tgtEl>
                                        <p:attrNameLst>
                                          <p:attrName>ppt_x</p:attrName>
                                          <p:attrName>ppt_y</p:attrName>
                                        </p:attrNameLst>
                                      </p:cBhvr>
                                    </p:animMotion>
                                  </p:childTnLst>
                                </p:cTn>
                              </p:par>
                            </p:childTnLst>
                          </p:cTn>
                        </p:par>
                        <p:par>
                          <p:cTn id="66" fill="hold">
                            <p:stCondLst>
                              <p:cond delay="29000"/>
                            </p:stCondLst>
                            <p:childTnLst>
                              <p:par>
                                <p:cTn id="67" presetID="10" presetClass="entr" presetSubtype="0" fill="hold" nodeType="afterEffect">
                                  <p:stCondLst>
                                    <p:cond delay="0"/>
                                  </p:stCondLst>
                                  <p:childTnLst>
                                    <p:set>
                                      <p:cBhvr>
                                        <p:cTn id="68" dur="1" fill="hold">
                                          <p:stCondLst>
                                            <p:cond delay="0"/>
                                          </p:stCondLst>
                                        </p:cTn>
                                        <p:tgtEl>
                                          <p:spTgt spid="44035"/>
                                        </p:tgtEl>
                                        <p:attrNameLst>
                                          <p:attrName>style.visibility</p:attrName>
                                        </p:attrNameLst>
                                      </p:cBhvr>
                                      <p:to>
                                        <p:strVal val="visible"/>
                                      </p:to>
                                    </p:set>
                                    <p:animEffect transition="in" filter="fade">
                                      <p:cBhvr>
                                        <p:cTn id="69" dur="1000"/>
                                        <p:tgtEl>
                                          <p:spTgt spid="44035"/>
                                        </p:tgtEl>
                                      </p:cBhvr>
                                    </p:animEffect>
                                  </p:childTnLst>
                                </p:cTn>
                              </p:par>
                              <p:par>
                                <p:cTn id="70" presetID="0" presetClass="path" presetSubtype="0" accel="50000" decel="50000" fill="hold" nodeType="withEffect">
                                  <p:stCondLst>
                                    <p:cond delay="0"/>
                                  </p:stCondLst>
                                  <p:childTnLst>
                                    <p:animMotion origin="layout" path="M -0.22431 -0.00069 L 1.48837 0.02107 " pathEditMode="relative" rAng="0" ptsTypes="AA">
                                      <p:cBhvr>
                                        <p:cTn id="71" dur="5000" fill="hold"/>
                                        <p:tgtEl>
                                          <p:spTgt spid="44035"/>
                                        </p:tgtEl>
                                        <p:attrNameLst>
                                          <p:attrName>ppt_x</p:attrName>
                                          <p:attrName>ppt_y</p:attrName>
                                        </p:attrNameLst>
                                      </p:cBhvr>
                                      <p:rCtr x="85600" y="1100"/>
                                    </p:animMotion>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72" fill="hold" display="0">
                  <p:stCondLst>
                    <p:cond delay="indefinite"/>
                  </p:stCondLst>
                  <p:endCondLst>
                    <p:cond evt="onPrev" delay="0">
                      <p:tgtEl>
                        <p:sldTgt/>
                      </p:tgtEl>
                    </p:cond>
                    <p:cond evt="onStopAudio" delay="0">
                      <p:tgtEl>
                        <p:sldTgt/>
                      </p:tgtEl>
                    </p:cond>
                  </p:endCondLst>
                </p:cTn>
                <p:tgtEl>
                  <p:spTgt spid="44044"/>
                </p:tgtEl>
              </p:cMediaNode>
            </p:video>
          </p:childTnLst>
        </p:cTn>
      </p:par>
    </p:tnLst>
    <p:bldLst>
      <p:bldP spid="44039" grpId="0" animBg="1"/>
      <p:bldP spid="44040" grpId="0" animBg="1"/>
      <p:bldP spid="44041" grpId="0" animBg="1"/>
      <p:bldP spid="44041" grpId="1" animBg="1"/>
      <p:bldP spid="44041" grpId="2" animBg="1"/>
      <p:bldP spid="44042" grpId="0" animBg="1"/>
      <p:bldP spid="44042" grpId="1" animBg="1"/>
      <p:bldP spid="44042" grpId="2" animBg="1"/>
      <p:bldP spid="440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84213" y="3617913"/>
            <a:ext cx="8293100" cy="2954337"/>
          </a:xfrm>
        </p:spPr>
        <p:txBody>
          <a:bodyPr>
            <a:normAutofit/>
          </a:bodyPr>
          <a:lstStyle/>
          <a:p>
            <a:pPr marL="0" indent="354013" algn="just">
              <a:lnSpc>
                <a:spcPct val="80000"/>
              </a:lnSpc>
              <a:buFont typeface="Wingdings" pitchFamily="2" charset="2"/>
              <a:buNone/>
            </a:pPr>
            <a:r>
              <a:rPr lang="ru-RU" sz="2500" b="1" i="1" smtClean="0">
                <a:solidFill>
                  <a:srgbClr val="002060"/>
                </a:solidFill>
                <a:latin typeface="Times New Roman" pitchFamily="18" charset="0"/>
                <a:cs typeface="Times New Roman" pitchFamily="18" charset="0"/>
              </a:rPr>
              <a:t>Первичное закрепление и практическое применение знаний  организовано   в форме </a:t>
            </a:r>
            <a:r>
              <a:rPr lang="ru-RU" sz="2500" b="1" i="1" smtClean="0">
                <a:solidFill>
                  <a:srgbClr val="002060"/>
                </a:solidFill>
                <a:latin typeface="Times New Roman" pitchFamily="18" charset="0"/>
              </a:rPr>
              <a:t> дидактических заданий «Один в поле воин», «Кратчайший путь», «Лабиринт», «Перехитри часовых» , а так же дидактических игр «Игра на уничтожение», «Захват контрольного поля»</a:t>
            </a:r>
            <a:r>
              <a:rPr lang="ru-RU" sz="2500" b="1" i="1" smtClean="0">
                <a:solidFill>
                  <a:srgbClr val="002060"/>
                </a:solidFill>
                <a:latin typeface="Times New Roman" pitchFamily="18" charset="0"/>
                <a:cs typeface="Times New Roman" pitchFamily="18" charset="0"/>
              </a:rPr>
              <a:t>. Основная форма работы – групповая. </a:t>
            </a:r>
          </a:p>
          <a:p>
            <a:pPr marL="0" indent="354013" algn="just">
              <a:lnSpc>
                <a:spcPct val="80000"/>
              </a:lnSpc>
              <a:buFont typeface="Wingdings" pitchFamily="2" charset="2"/>
              <a:buNone/>
            </a:pPr>
            <a:r>
              <a:rPr lang="ru-RU" sz="2400" b="1" i="1" smtClean="0">
                <a:solidFill>
                  <a:srgbClr val="000066"/>
                </a:solidFill>
                <a:latin typeface="Times New Roman" pitchFamily="18" charset="0"/>
                <a:cs typeface="Times New Roman" pitchFamily="18" charset="0"/>
              </a:rPr>
              <a:t> Данная работа носила творческий и поисковый характер. </a:t>
            </a:r>
            <a:endParaRPr lang="ru-RU" sz="2000" smtClean="0"/>
          </a:p>
        </p:txBody>
      </p:sp>
      <p:sp>
        <p:nvSpPr>
          <p:cNvPr id="135170" name="Rectangle 1"/>
          <p:cNvSpPr>
            <a:spLocks noChangeArrowheads="1"/>
          </p:cNvSpPr>
          <p:nvPr/>
        </p:nvSpPr>
        <p:spPr bwMode="auto">
          <a:xfrm>
            <a:off x="827088" y="1862138"/>
            <a:ext cx="7921625" cy="1200150"/>
          </a:xfrm>
          <a:prstGeom prst="rect">
            <a:avLst/>
          </a:prstGeom>
          <a:noFill/>
          <a:ln w="9525">
            <a:noFill/>
            <a:miter lim="800000"/>
            <a:headEnd/>
            <a:tailEnd/>
          </a:ln>
        </p:spPr>
        <p:txBody>
          <a:bodyPr anchor="ctr">
            <a:spAutoFit/>
          </a:bodyPr>
          <a:lstStyle/>
          <a:p>
            <a:r>
              <a:rPr lang="ru-RU" sz="2200" b="1">
                <a:solidFill>
                  <a:srgbClr val="000000"/>
                </a:solidFill>
                <a:latin typeface="Times New Roman" pitchFamily="18" charset="0"/>
                <a:ea typeface="Calibri" pitchFamily="34" charset="0"/>
                <a:cs typeface="Times New Roman" pitchFamily="18" charset="0"/>
              </a:rPr>
              <a:t>- </a:t>
            </a:r>
            <a:r>
              <a:rPr lang="ru-RU" sz="2400" b="1">
                <a:solidFill>
                  <a:srgbClr val="002060"/>
                </a:solidFill>
                <a:latin typeface="Times New Roman" pitchFamily="18" charset="0"/>
                <a:ea typeface="Calibri" pitchFamily="34" charset="0"/>
                <a:cs typeface="Times New Roman" pitchFamily="18" charset="0"/>
              </a:rPr>
              <a:t>названия шахматных фигур, форму. цвет, их расстановку, место короля в начальном положении, ход короля, взятие.</a:t>
            </a:r>
            <a:endParaRPr lang="ru-RU" sz="2400" b="1">
              <a:solidFill>
                <a:srgbClr val="002060"/>
              </a:solidFill>
              <a:latin typeface="Calibri" pitchFamily="34" charset="0"/>
              <a:ea typeface="Calibri" pitchFamily="34" charset="0"/>
              <a:cs typeface="Times New Roman" pitchFamily="18" charset="0"/>
            </a:endParaRPr>
          </a:p>
        </p:txBody>
      </p:sp>
      <p:sp>
        <p:nvSpPr>
          <p:cNvPr id="135171" name="Прямоугольник 12"/>
          <p:cNvSpPr>
            <a:spLocks noChangeArrowheads="1"/>
          </p:cNvSpPr>
          <p:nvPr/>
        </p:nvSpPr>
        <p:spPr bwMode="auto">
          <a:xfrm>
            <a:off x="1619250" y="765175"/>
            <a:ext cx="7524750" cy="461963"/>
          </a:xfrm>
          <a:prstGeom prst="rect">
            <a:avLst/>
          </a:prstGeom>
          <a:noFill/>
          <a:ln w="9525">
            <a:noFill/>
            <a:miter lim="800000"/>
            <a:headEnd/>
            <a:tailEnd/>
          </a:ln>
        </p:spPr>
        <p:txBody>
          <a:bodyPr>
            <a:spAutoFit/>
          </a:bodyPr>
          <a:lstStyle/>
          <a:p>
            <a:r>
              <a:rPr lang="ru-RU" sz="2400" b="1">
                <a:solidFill>
                  <a:srgbClr val="C00000"/>
                </a:solidFill>
                <a:latin typeface="Times New Roman" pitchFamily="18" charset="0"/>
                <a:cs typeface="Times New Roman" pitchFamily="18" charset="0"/>
              </a:rPr>
              <a:t>Цель:</a:t>
            </a:r>
            <a:r>
              <a:rPr lang="ru-RU" sz="2400" b="1">
                <a:solidFill>
                  <a:srgbClr val="000000"/>
                </a:solidFill>
                <a:latin typeface="Times New Roman" pitchFamily="18" charset="0"/>
                <a:ea typeface="Calibri" pitchFamily="34" charset="0"/>
                <a:cs typeface="Times New Roman" pitchFamily="18" charset="0"/>
              </a:rPr>
              <a:t> </a:t>
            </a:r>
            <a:r>
              <a:rPr lang="ru-RU" sz="2400" b="1">
                <a:solidFill>
                  <a:srgbClr val="000066"/>
                </a:solidFill>
                <a:latin typeface="Times New Roman" pitchFamily="18" charset="0"/>
                <a:ea typeface="Calibri" pitchFamily="34" charset="0"/>
                <a:cs typeface="Times New Roman" pitchFamily="18" charset="0"/>
              </a:rPr>
              <a:t>установить степень усвоение темы, а именно: </a:t>
            </a:r>
            <a:endParaRPr lang="ru-RU" sz="2400">
              <a:solidFill>
                <a:srgbClr val="000066"/>
              </a:solidFill>
              <a:latin typeface="Calibri" pitchFamily="34" charset="0"/>
            </a:endParaRPr>
          </a:p>
        </p:txBody>
      </p:sp>
      <p:sp>
        <p:nvSpPr>
          <p:cNvPr id="135172" name="Прямоугольник 14"/>
          <p:cNvSpPr>
            <a:spLocks noChangeArrowheads="1"/>
          </p:cNvSpPr>
          <p:nvPr/>
        </p:nvSpPr>
        <p:spPr bwMode="auto">
          <a:xfrm>
            <a:off x="2411413" y="0"/>
            <a:ext cx="5184775" cy="769938"/>
          </a:xfrm>
          <a:prstGeom prst="rect">
            <a:avLst/>
          </a:prstGeom>
          <a:noFill/>
          <a:ln w="9525">
            <a:noFill/>
            <a:miter lim="800000"/>
            <a:headEnd/>
            <a:tailEnd/>
          </a:ln>
        </p:spPr>
        <p:txBody>
          <a:bodyPr>
            <a:spAutoFit/>
          </a:bodyPr>
          <a:lstStyle/>
          <a:p>
            <a:r>
              <a:rPr lang="en-US" sz="4400" b="1">
                <a:solidFill>
                  <a:srgbClr val="C00000"/>
                </a:solidFill>
                <a:latin typeface="Times New Roman" pitchFamily="18" charset="0"/>
                <a:cs typeface="Times New Roman" pitchFamily="18" charset="0"/>
              </a:rPr>
              <a:t>VIII. </a:t>
            </a:r>
            <a:r>
              <a:rPr lang="ru-RU" sz="4400" b="1">
                <a:solidFill>
                  <a:srgbClr val="C00000"/>
                </a:solidFill>
                <a:latin typeface="Times New Roman" pitchFamily="18" charset="0"/>
                <a:cs typeface="Times New Roman" pitchFamily="18" charset="0"/>
              </a:rPr>
              <a:t>Закрепление</a:t>
            </a:r>
            <a:endParaRPr lang="ru-RU" sz="440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ln>
            <a:solidFill>
              <a:srgbClr val="996600"/>
            </a:solidFill>
          </a:ln>
        </p:spPr>
        <p:txBody>
          <a:bodyPr rtlCol="0">
            <a:noAutofit/>
            <a:scene3d>
              <a:camera prst="orthographicFront"/>
              <a:lightRig rig="threePt" dir="t"/>
            </a:scene3d>
            <a:sp3d extrusionH="57150">
              <a:bevelT h="25400" prst="softRound"/>
            </a:sp3d>
          </a:bodyPr>
          <a:lstStyle/>
          <a:p>
            <a:pPr fontAlgn="auto">
              <a:spcAft>
                <a:spcPts val="0"/>
              </a:spcAft>
              <a:defRPr/>
            </a:pPr>
            <a:r>
              <a:rPr lang="ru-RU" sz="3600" b="1" dirty="0" smtClean="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rPr>
              <a:t>Великое сражение</a:t>
            </a:r>
            <a:endParaRPr lang="ru-RU" sz="3600" b="1" dirty="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endParaRPr>
          </a:p>
        </p:txBody>
      </p:sp>
      <p:pic>
        <p:nvPicPr>
          <p:cNvPr id="136194"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
        <p:nvSpPr>
          <p:cNvPr id="136195" name="TextBox 17"/>
          <p:cNvSpPr txBox="1">
            <a:spLocks noChangeArrowheads="1"/>
          </p:cNvSpPr>
          <p:nvPr/>
        </p:nvSpPr>
        <p:spPr bwMode="auto">
          <a:xfrm>
            <a:off x="428625" y="1143000"/>
            <a:ext cx="8715375" cy="646113"/>
          </a:xfrm>
          <a:prstGeom prst="rect">
            <a:avLst/>
          </a:prstGeom>
          <a:noFill/>
          <a:ln w="9525">
            <a:noFill/>
            <a:miter lim="800000"/>
            <a:headEnd/>
            <a:tailEnd/>
          </a:ln>
        </p:spPr>
        <p:txBody>
          <a:bodyPr>
            <a:spAutoFit/>
          </a:bodyPr>
          <a:lstStyle/>
          <a:p>
            <a:pPr algn="ctr"/>
            <a:r>
              <a:rPr lang="ru-RU">
                <a:solidFill>
                  <a:srgbClr val="FF0000"/>
                </a:solidFill>
                <a:latin typeface="Verdana" pitchFamily="34" charset="0"/>
              </a:rPr>
              <a:t> </a:t>
            </a:r>
            <a:r>
              <a:rPr lang="ru-RU" b="1">
                <a:solidFill>
                  <a:srgbClr val="002060"/>
                </a:solidFill>
                <a:latin typeface="Verdana" pitchFamily="34" charset="0"/>
              </a:rPr>
              <a:t>Игра «Король против других фигур»</a:t>
            </a:r>
          </a:p>
          <a:p>
            <a:pPr algn="ctr"/>
            <a:r>
              <a:rPr lang="ru-RU" b="1">
                <a:solidFill>
                  <a:srgbClr val="002060"/>
                </a:solidFill>
                <a:latin typeface="Verdana" pitchFamily="34" charset="0"/>
              </a:rPr>
              <a:t>Цель игры: одержать победу. </a:t>
            </a:r>
            <a:endParaRPr lang="ru-RU">
              <a:solidFill>
                <a:srgbClr val="002060"/>
              </a:solidFill>
              <a:latin typeface="Verdana" pitchFamily="34" charset="0"/>
            </a:endParaRPr>
          </a:p>
        </p:txBody>
      </p:sp>
      <p:sp>
        <p:nvSpPr>
          <p:cNvPr id="136196" name="TextBox 8"/>
          <p:cNvSpPr txBox="1">
            <a:spLocks noChangeArrowheads="1"/>
          </p:cNvSpPr>
          <p:nvPr/>
        </p:nvSpPr>
        <p:spPr bwMode="auto">
          <a:xfrm>
            <a:off x="2000250" y="2071688"/>
            <a:ext cx="5357813" cy="369887"/>
          </a:xfrm>
          <a:prstGeom prst="rect">
            <a:avLst/>
          </a:prstGeom>
          <a:noFill/>
          <a:ln w="9525">
            <a:noFill/>
            <a:miter lim="800000"/>
            <a:headEnd/>
            <a:tailEnd/>
          </a:ln>
        </p:spPr>
        <p:txBody>
          <a:bodyPr>
            <a:spAutoFit/>
          </a:bodyPr>
          <a:lstStyle/>
          <a:p>
            <a:pPr algn="ctr"/>
            <a:r>
              <a:rPr lang="ru-RU" b="1">
                <a:solidFill>
                  <a:srgbClr val="002060"/>
                </a:solidFill>
                <a:latin typeface="Verdana" pitchFamily="34" charset="0"/>
              </a:rPr>
              <a:t>Начальное положение фигур</a:t>
            </a:r>
          </a:p>
        </p:txBody>
      </p:sp>
      <p:pic>
        <p:nvPicPr>
          <p:cNvPr id="136197" name="Picture 2" descr="Шахматы для самых маленьких - i_120.png"/>
          <p:cNvPicPr>
            <a:picLocks noChangeAspect="1" noChangeArrowheads="1"/>
          </p:cNvPicPr>
          <p:nvPr/>
        </p:nvPicPr>
        <p:blipFill>
          <a:blip r:embed="rId3" cstate="print"/>
          <a:srcRect/>
          <a:stretch>
            <a:fillRect/>
          </a:stretch>
        </p:blipFill>
        <p:spPr bwMode="auto">
          <a:xfrm>
            <a:off x="4857750" y="2571750"/>
            <a:ext cx="3400425" cy="3400425"/>
          </a:xfrm>
          <a:prstGeom prst="rect">
            <a:avLst/>
          </a:prstGeom>
          <a:noFill/>
          <a:ln w="9525">
            <a:noFill/>
            <a:miter lim="800000"/>
            <a:headEnd/>
            <a:tailEnd/>
          </a:ln>
        </p:spPr>
      </p:pic>
      <p:pic>
        <p:nvPicPr>
          <p:cNvPr id="136198" name="Picture 4" descr="Шахматы для самых маленьких - i_119.png"/>
          <p:cNvPicPr>
            <a:picLocks noChangeAspect="1" noChangeArrowheads="1"/>
          </p:cNvPicPr>
          <p:nvPr/>
        </p:nvPicPr>
        <p:blipFill>
          <a:blip r:embed="rId4" cstate="print"/>
          <a:srcRect/>
          <a:stretch>
            <a:fillRect/>
          </a:stretch>
        </p:blipFill>
        <p:spPr bwMode="auto">
          <a:xfrm>
            <a:off x="928688" y="2643188"/>
            <a:ext cx="3390900" cy="3390900"/>
          </a:xfrm>
          <a:prstGeom prst="rect">
            <a:avLst/>
          </a:prstGeom>
          <a:noFill/>
          <a:ln w="9525">
            <a:noFill/>
            <a:miter lim="800000"/>
            <a:headEnd/>
            <a:tailEnd/>
          </a:ln>
        </p:spPr>
      </p:pic>
    </p:spTree>
  </p:cSld>
  <p:clrMapOvr>
    <a:masterClrMapping/>
  </p:clrMapOvr>
  <p:transition spd="med">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ln>
            <a:solidFill>
              <a:srgbClr val="996600"/>
            </a:solidFill>
          </a:ln>
        </p:spPr>
        <p:txBody>
          <a:bodyPr rtlCol="0">
            <a:noAutofit/>
            <a:scene3d>
              <a:camera prst="orthographicFront"/>
              <a:lightRig rig="threePt" dir="t"/>
            </a:scene3d>
            <a:sp3d extrusionH="57150">
              <a:bevelT h="25400" prst="softRound"/>
            </a:sp3d>
          </a:bodyPr>
          <a:lstStyle/>
          <a:p>
            <a:pPr fontAlgn="auto">
              <a:spcAft>
                <a:spcPts val="0"/>
              </a:spcAft>
              <a:defRPr/>
            </a:pPr>
            <a:r>
              <a:rPr lang="ru-RU" sz="4000" b="1" dirty="0" smtClean="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rPr>
              <a:t>План игры</a:t>
            </a:r>
            <a:endParaRPr lang="ru-RU" sz="4000" b="1" dirty="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endParaRPr>
          </a:p>
        </p:txBody>
      </p:sp>
      <p:pic>
        <p:nvPicPr>
          <p:cNvPr id="137218"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
        <p:nvSpPr>
          <p:cNvPr id="137219" name="Прямоугольник 24"/>
          <p:cNvSpPr>
            <a:spLocks noChangeArrowheads="1"/>
          </p:cNvSpPr>
          <p:nvPr/>
        </p:nvSpPr>
        <p:spPr bwMode="auto">
          <a:xfrm>
            <a:off x="642938" y="1500188"/>
            <a:ext cx="8001000" cy="3478212"/>
          </a:xfrm>
          <a:prstGeom prst="rect">
            <a:avLst/>
          </a:prstGeom>
          <a:noFill/>
          <a:ln w="9525">
            <a:noFill/>
            <a:miter lim="800000"/>
            <a:headEnd/>
            <a:tailEnd/>
          </a:ln>
        </p:spPr>
        <p:txBody>
          <a:bodyPr>
            <a:spAutoFit/>
          </a:bodyPr>
          <a:lstStyle/>
          <a:p>
            <a:pPr algn="ctr"/>
            <a:r>
              <a:rPr lang="ru-RU" sz="2000">
                <a:solidFill>
                  <a:srgbClr val="000000"/>
                </a:solidFill>
                <a:latin typeface="Verdana" pitchFamily="34" charset="0"/>
              </a:rPr>
              <a:t> </a:t>
            </a:r>
            <a:r>
              <a:rPr lang="ru-RU" sz="2000" b="1">
                <a:solidFill>
                  <a:srgbClr val="0070C0"/>
                </a:solidFill>
                <a:latin typeface="Verdana" pitchFamily="34" charset="0"/>
              </a:rPr>
              <a:t>Последовательность выбора хода:</a:t>
            </a:r>
          </a:p>
          <a:p>
            <a:pPr algn="ctr"/>
            <a:endParaRPr lang="ru-RU" sz="2000" b="1">
              <a:solidFill>
                <a:srgbClr val="0070C0"/>
              </a:solidFill>
              <a:latin typeface="Verdana" pitchFamily="34" charset="0"/>
            </a:endParaRPr>
          </a:p>
          <a:p>
            <a:pPr algn="just"/>
            <a:r>
              <a:rPr lang="ru-RU" sz="2000" b="1" i="1">
                <a:solidFill>
                  <a:srgbClr val="002060"/>
                </a:solidFill>
                <a:latin typeface="Verdana" pitchFamily="34" charset="0"/>
              </a:rPr>
              <a:t>1. Смотрим, нельзя ли побить фигуру противника.</a:t>
            </a:r>
          </a:p>
          <a:p>
            <a:pPr algn="just"/>
            <a:r>
              <a:rPr lang="ru-RU" sz="2000" b="1" i="1">
                <a:solidFill>
                  <a:srgbClr val="002060"/>
                </a:solidFill>
                <a:latin typeface="Verdana" pitchFamily="34" charset="0"/>
              </a:rPr>
              <a:t>2. Выясняем, нельзя ли сделать фигурой такой ход, после которого противник не сможет сделать своей фигурой ни одного хорошего хода (при любом ходе фигуру он потеряет, т. е. мы ограничиваем подвижность неприятельской фигуры).</a:t>
            </a:r>
          </a:p>
          <a:p>
            <a:pPr algn="just"/>
            <a:r>
              <a:rPr lang="ru-RU" sz="2000" b="1" i="1">
                <a:solidFill>
                  <a:srgbClr val="002060"/>
                </a:solidFill>
                <a:latin typeface="Verdana" pitchFamily="34" charset="0"/>
              </a:rPr>
              <a:t>3. Определяем, не ставим ли мы свою фигуру под бой.</a:t>
            </a:r>
          </a:p>
          <a:p>
            <a:pPr algn="just"/>
            <a:r>
              <a:rPr lang="ru-RU" sz="2000" b="1" i="1">
                <a:solidFill>
                  <a:srgbClr val="002060"/>
                </a:solidFill>
                <a:latin typeface="Verdana" pitchFamily="34" charset="0"/>
              </a:rPr>
              <a:t>4. Делаем ход.</a:t>
            </a:r>
          </a:p>
        </p:txBody>
      </p:sp>
      <p:pic>
        <p:nvPicPr>
          <p:cNvPr id="137220" name="Picture 4" descr="C:\Documents and Settings\Admin\Рабочий стол\Шахматы\Картинки\gif57.gif"/>
          <p:cNvPicPr>
            <a:picLocks noChangeAspect="1" noChangeArrowheads="1" noCrop="1"/>
          </p:cNvPicPr>
          <p:nvPr/>
        </p:nvPicPr>
        <p:blipFill>
          <a:blip r:embed="rId3" cstate="print"/>
          <a:srcRect/>
          <a:stretch>
            <a:fillRect/>
          </a:stretch>
        </p:blipFill>
        <p:spPr bwMode="auto">
          <a:xfrm>
            <a:off x="6715125" y="5286375"/>
            <a:ext cx="1458913" cy="928688"/>
          </a:xfrm>
          <a:prstGeom prst="rect">
            <a:avLst/>
          </a:prstGeom>
          <a:noFill/>
          <a:ln w="9525">
            <a:noFill/>
            <a:miter lim="800000"/>
            <a:headEnd/>
            <a:tailEnd/>
          </a:ln>
        </p:spPr>
      </p:pic>
    </p:spTree>
  </p:cSld>
  <p:clrMapOvr>
    <a:masterClrMapping/>
  </p:clrMapOvr>
  <p:transition spd="med">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ln>
            <a:solidFill>
              <a:srgbClr val="996600"/>
            </a:solidFill>
          </a:ln>
        </p:spPr>
        <p:txBody>
          <a:bodyPr rtlCol="0">
            <a:noAutofit/>
            <a:scene3d>
              <a:camera prst="orthographicFront"/>
              <a:lightRig rig="threePt" dir="t"/>
            </a:scene3d>
            <a:sp3d extrusionH="57150">
              <a:bevelT h="25400" prst="softRound"/>
            </a:sp3d>
          </a:bodyPr>
          <a:lstStyle/>
          <a:p>
            <a:pPr fontAlgn="auto">
              <a:spcAft>
                <a:spcPts val="0"/>
              </a:spcAft>
              <a:defRPr/>
            </a:pPr>
            <a:r>
              <a:rPr lang="ru-RU" sz="3200" b="1"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rPr>
              <a:t>Великое сражение</a:t>
            </a:r>
            <a:endParaRPr lang="ru-RU" sz="3200" b="1" dirty="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endParaRPr>
          </a:p>
        </p:txBody>
      </p:sp>
      <p:pic>
        <p:nvPicPr>
          <p:cNvPr id="138242"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
        <p:nvSpPr>
          <p:cNvPr id="138243" name="TextBox 17"/>
          <p:cNvSpPr txBox="1">
            <a:spLocks noChangeArrowheads="1"/>
          </p:cNvSpPr>
          <p:nvPr/>
        </p:nvSpPr>
        <p:spPr bwMode="auto">
          <a:xfrm>
            <a:off x="428625" y="1143000"/>
            <a:ext cx="8715375" cy="646113"/>
          </a:xfrm>
          <a:prstGeom prst="rect">
            <a:avLst/>
          </a:prstGeom>
          <a:noFill/>
          <a:ln w="9525">
            <a:noFill/>
            <a:miter lim="800000"/>
            <a:headEnd/>
            <a:tailEnd/>
          </a:ln>
        </p:spPr>
        <p:txBody>
          <a:bodyPr>
            <a:spAutoFit/>
          </a:bodyPr>
          <a:lstStyle/>
          <a:p>
            <a:pPr algn="ctr"/>
            <a:r>
              <a:rPr lang="ru-RU">
                <a:solidFill>
                  <a:srgbClr val="000000"/>
                </a:solidFill>
                <a:latin typeface="Verdana" pitchFamily="34" charset="0"/>
              </a:rPr>
              <a:t> </a:t>
            </a:r>
            <a:r>
              <a:rPr lang="ru-RU" b="1">
                <a:solidFill>
                  <a:srgbClr val="002060"/>
                </a:solidFill>
                <a:latin typeface="Verdana" pitchFamily="34" charset="0"/>
              </a:rPr>
              <a:t>Игра «Король против других фигур»</a:t>
            </a:r>
          </a:p>
          <a:p>
            <a:pPr algn="ctr"/>
            <a:r>
              <a:rPr lang="ru-RU" b="1">
                <a:solidFill>
                  <a:srgbClr val="002060"/>
                </a:solidFill>
                <a:latin typeface="Verdana" pitchFamily="34" charset="0"/>
              </a:rPr>
              <a:t>Цель игры: одержать победу. </a:t>
            </a:r>
            <a:endParaRPr lang="ru-RU">
              <a:solidFill>
                <a:srgbClr val="002060"/>
              </a:solidFill>
              <a:latin typeface="Verdana" pitchFamily="34" charset="0"/>
            </a:endParaRPr>
          </a:p>
        </p:txBody>
      </p:sp>
      <p:sp>
        <p:nvSpPr>
          <p:cNvPr id="138244" name="TextBox 8"/>
          <p:cNvSpPr txBox="1">
            <a:spLocks noChangeArrowheads="1"/>
          </p:cNvSpPr>
          <p:nvPr/>
        </p:nvSpPr>
        <p:spPr bwMode="auto">
          <a:xfrm>
            <a:off x="2000250" y="1785938"/>
            <a:ext cx="5357813" cy="369887"/>
          </a:xfrm>
          <a:prstGeom prst="rect">
            <a:avLst/>
          </a:prstGeom>
          <a:noFill/>
          <a:ln w="9525">
            <a:noFill/>
            <a:miter lim="800000"/>
            <a:headEnd/>
            <a:tailEnd/>
          </a:ln>
        </p:spPr>
        <p:txBody>
          <a:bodyPr>
            <a:spAutoFit/>
          </a:bodyPr>
          <a:lstStyle/>
          <a:p>
            <a:pPr algn="ctr"/>
            <a:r>
              <a:rPr lang="ru-RU">
                <a:solidFill>
                  <a:srgbClr val="002060"/>
                </a:solidFill>
                <a:latin typeface="Verdana" pitchFamily="34" charset="0"/>
              </a:rPr>
              <a:t>Начальное положение фигур</a:t>
            </a:r>
          </a:p>
        </p:txBody>
      </p:sp>
      <p:pic>
        <p:nvPicPr>
          <p:cNvPr id="138245" name="Picture 2" descr="C:\Documents and Settings\Admin\Рабочий стол\8.jpg"/>
          <p:cNvPicPr>
            <a:picLocks noChangeAspect="1" noChangeArrowheads="1"/>
          </p:cNvPicPr>
          <p:nvPr/>
        </p:nvPicPr>
        <p:blipFill>
          <a:blip r:embed="rId3" cstate="print"/>
          <a:srcRect/>
          <a:stretch>
            <a:fillRect/>
          </a:stretch>
        </p:blipFill>
        <p:spPr bwMode="auto">
          <a:xfrm>
            <a:off x="2143125" y="4286250"/>
            <a:ext cx="4572000" cy="2130425"/>
          </a:xfrm>
          <a:prstGeom prst="rect">
            <a:avLst/>
          </a:prstGeom>
          <a:noFill/>
          <a:ln w="9525">
            <a:noFill/>
            <a:miter lim="800000"/>
            <a:headEnd/>
            <a:tailEnd/>
          </a:ln>
        </p:spPr>
      </p:pic>
      <p:pic>
        <p:nvPicPr>
          <p:cNvPr id="138246" name="Picture 3" descr="C:\Documents and Settings\Admin\Рабочий стол\9.jpg"/>
          <p:cNvPicPr>
            <a:picLocks noChangeAspect="1" noChangeArrowheads="1"/>
          </p:cNvPicPr>
          <p:nvPr/>
        </p:nvPicPr>
        <p:blipFill>
          <a:blip r:embed="rId4" cstate="print"/>
          <a:srcRect/>
          <a:stretch>
            <a:fillRect/>
          </a:stretch>
        </p:blipFill>
        <p:spPr bwMode="auto">
          <a:xfrm>
            <a:off x="1643063" y="2214563"/>
            <a:ext cx="5791200" cy="1990725"/>
          </a:xfrm>
          <a:prstGeom prst="rect">
            <a:avLst/>
          </a:prstGeom>
          <a:noFill/>
          <a:ln w="9525">
            <a:noFill/>
            <a:miter lim="800000"/>
            <a:headEnd/>
            <a:tailEnd/>
          </a:ln>
        </p:spPr>
      </p:pic>
    </p:spTree>
  </p:cSld>
  <p:clrMapOvr>
    <a:masterClrMapping/>
  </p:clrMapOvr>
  <p:transition spd="med">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ln>
            <a:solidFill>
              <a:srgbClr val="996600"/>
            </a:solidFill>
          </a:ln>
        </p:spPr>
        <p:txBody>
          <a:bodyPr rtlCol="0">
            <a:noAutofit/>
            <a:scene3d>
              <a:camera prst="orthographicFront"/>
              <a:lightRig rig="threePt" dir="t"/>
            </a:scene3d>
            <a:sp3d extrusionH="57150">
              <a:bevelT h="25400" prst="softRound"/>
            </a:sp3d>
          </a:bodyPr>
          <a:lstStyle/>
          <a:p>
            <a:pPr fontAlgn="auto">
              <a:spcAft>
                <a:spcPts val="0"/>
              </a:spcAft>
              <a:defRPr/>
            </a:pPr>
            <a:r>
              <a:rPr lang="ru-RU" sz="4000" b="1" dirty="0" smtClean="0">
                <a:ln>
                  <a:solidFill>
                    <a:srgbClr val="7A5100"/>
                  </a:solidFill>
                </a:ln>
                <a:solidFill>
                  <a:srgbClr val="FF0000"/>
                </a:solidFill>
                <a:effectLst>
                  <a:glow rad="101600">
                    <a:schemeClr val="accent1">
                      <a:satMod val="175000"/>
                      <a:alpha val="40000"/>
                    </a:schemeClr>
                  </a:glow>
                  <a:innerShdw blurRad="63500" dist="50800" dir="18900000">
                    <a:prstClr val="black">
                      <a:alpha val="50000"/>
                    </a:prstClr>
                  </a:innerShdw>
                </a:effectLst>
              </a:rPr>
              <a:t>Вывод</a:t>
            </a:r>
            <a:endParaRPr lang="ru-RU" sz="4000" b="1" dirty="0">
              <a:ln>
                <a:solidFill>
                  <a:srgbClr val="7A5100"/>
                </a:solidFill>
              </a:ln>
              <a:solidFill>
                <a:srgbClr val="FF0000"/>
              </a:solidFill>
              <a:effectLst>
                <a:glow rad="101600">
                  <a:schemeClr val="accent1">
                    <a:satMod val="175000"/>
                    <a:alpha val="40000"/>
                  </a:schemeClr>
                </a:glow>
                <a:innerShdw blurRad="63500" dist="50800" dir="18900000">
                  <a:prstClr val="black">
                    <a:alpha val="50000"/>
                  </a:prstClr>
                </a:innerShdw>
              </a:effectLst>
            </a:endParaRPr>
          </a:p>
        </p:txBody>
      </p:sp>
      <p:pic>
        <p:nvPicPr>
          <p:cNvPr id="139266"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
        <p:nvSpPr>
          <p:cNvPr id="9" name="Прямоугольник 8"/>
          <p:cNvSpPr>
            <a:spLocks noChangeArrowheads="1"/>
          </p:cNvSpPr>
          <p:nvPr/>
        </p:nvSpPr>
        <p:spPr bwMode="auto">
          <a:xfrm>
            <a:off x="571500" y="1500188"/>
            <a:ext cx="8072438" cy="1477962"/>
          </a:xfrm>
          <a:prstGeom prst="rect">
            <a:avLst/>
          </a:prstGeom>
          <a:noFill/>
          <a:ln w="9525">
            <a:noFill/>
            <a:miter lim="800000"/>
            <a:headEnd/>
            <a:tailEnd/>
          </a:ln>
        </p:spPr>
        <p:txBody>
          <a:bodyPr>
            <a:spAutoFit/>
          </a:bodyPr>
          <a:lstStyle/>
          <a:p>
            <a:pPr algn="ctr"/>
            <a:r>
              <a:rPr lang="ru-RU" b="1">
                <a:solidFill>
                  <a:srgbClr val="002060"/>
                </a:solidFill>
                <a:latin typeface="Verdana" pitchFamily="34" charset="0"/>
              </a:rPr>
              <a:t>Самая главная фигура на шахматной доске – это король. </a:t>
            </a:r>
            <a:r>
              <a:rPr lang="ru-RU">
                <a:solidFill>
                  <a:srgbClr val="002060"/>
                </a:solidFill>
                <a:latin typeface="Verdana" pitchFamily="34" charset="0"/>
              </a:rPr>
              <a:t>Чтобы закончить партию, нужно поставить королю мат или свести партию в пат (ничью). </a:t>
            </a:r>
            <a:r>
              <a:rPr lang="ru-RU" b="1">
                <a:solidFill>
                  <a:srgbClr val="002060"/>
                </a:solidFill>
                <a:latin typeface="Verdana" pitchFamily="34" charset="0"/>
              </a:rPr>
              <a:t>Король не ценится как фигура, т.к. король бесценен на шахматной доске.</a:t>
            </a:r>
          </a:p>
          <a:p>
            <a:pPr algn="ctr"/>
            <a:endParaRPr lang="ru-RU" b="1">
              <a:solidFill>
                <a:srgbClr val="663300"/>
              </a:solidFill>
              <a:latin typeface="Verdana" pitchFamily="34" charset="0"/>
            </a:endParaRPr>
          </a:p>
        </p:txBody>
      </p:sp>
      <p:pic>
        <p:nvPicPr>
          <p:cNvPr id="139268" name="Picture 2" descr="C:\Documents and Settings\Admin\Рабочий стол\Шахматы\Картинки\clip-art-playing-chess-938700.jpg"/>
          <p:cNvPicPr>
            <a:picLocks noChangeAspect="1" noChangeArrowheads="1"/>
          </p:cNvPicPr>
          <p:nvPr/>
        </p:nvPicPr>
        <p:blipFill>
          <a:blip r:embed="rId3" cstate="print"/>
          <a:srcRect/>
          <a:stretch>
            <a:fillRect/>
          </a:stretch>
        </p:blipFill>
        <p:spPr bwMode="auto">
          <a:xfrm>
            <a:off x="2643188" y="3071813"/>
            <a:ext cx="4071937" cy="3117850"/>
          </a:xfrm>
          <a:prstGeom prst="rect">
            <a:avLst/>
          </a:prstGeom>
          <a:noFill/>
          <a:ln w="9525">
            <a:noFill/>
            <a:miter lim="800000"/>
            <a:headEnd/>
            <a:tailEnd/>
          </a:ln>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7338" y="431800"/>
            <a:ext cx="7407275" cy="720725"/>
          </a:xfrm>
        </p:spPr>
        <p:txBody>
          <a:bodyPr>
            <a:noAutofit/>
          </a:bodyPr>
          <a:lstStyle/>
          <a:p>
            <a:r>
              <a:rPr lang="ru-RU" sz="2400" b="1" smtClean="0">
                <a:solidFill>
                  <a:srgbClr val="FF0000"/>
                </a:solidFill>
                <a:latin typeface="Times New Roman" pitchFamily="18" charset="0"/>
                <a:cs typeface="Times New Roman" pitchFamily="18" charset="0"/>
              </a:rPr>
              <a:t/>
            </a:r>
            <a:br>
              <a:rPr lang="ru-RU" sz="2400" b="1" smtClean="0">
                <a:solidFill>
                  <a:srgbClr val="FF0000"/>
                </a:solidFill>
                <a:latin typeface="Times New Roman" pitchFamily="18" charset="0"/>
                <a:cs typeface="Times New Roman" pitchFamily="18" charset="0"/>
              </a:rPr>
            </a:br>
            <a:r>
              <a:rPr lang="ru-RU" sz="2400" b="1" smtClean="0">
                <a:solidFill>
                  <a:srgbClr val="FF0000"/>
                </a:solidFill>
                <a:latin typeface="Times New Roman" pitchFamily="18" charset="0"/>
                <a:cs typeface="Times New Roman" pitchFamily="18" charset="0"/>
              </a:rPr>
              <a:t>VII. Итог урока. Рефлексия.</a:t>
            </a:r>
            <a:r>
              <a:rPr lang="ru-RU" sz="2400" smtClean="0">
                <a:solidFill>
                  <a:srgbClr val="FF0000"/>
                </a:solidFill>
                <a:latin typeface="Times New Roman" pitchFamily="18" charset="0"/>
                <a:cs typeface="Times New Roman" pitchFamily="18" charset="0"/>
              </a:rPr>
              <a:t/>
            </a:r>
            <a:br>
              <a:rPr lang="ru-RU" sz="2400" smtClean="0">
                <a:solidFill>
                  <a:srgbClr val="FF0000"/>
                </a:solidFill>
                <a:latin typeface="Times New Roman" pitchFamily="18" charset="0"/>
                <a:cs typeface="Times New Roman" pitchFamily="18" charset="0"/>
              </a:rPr>
            </a:br>
            <a:r>
              <a:rPr lang="ru-RU" sz="2400" b="1" smtClean="0">
                <a:solidFill>
                  <a:srgbClr val="C00000"/>
                </a:solidFill>
                <a:latin typeface="Times New Roman" pitchFamily="18" charset="0"/>
                <a:cs typeface="Times New Roman" pitchFamily="18" charset="0"/>
              </a:rPr>
              <a:t>Цель:</a:t>
            </a:r>
            <a:r>
              <a:rPr lang="ru-RU" sz="2400" b="1" smtClean="0">
                <a:solidFill>
                  <a:srgbClr val="0070C0"/>
                </a:solidFill>
                <a:latin typeface="Times New Roman" pitchFamily="18" charset="0"/>
                <a:cs typeface="Times New Roman" pitchFamily="18" charset="0"/>
              </a:rPr>
              <a:t> </a:t>
            </a:r>
            <a:r>
              <a:rPr lang="en-US" sz="2000" b="1" smtClean="0">
                <a:solidFill>
                  <a:srgbClr val="002060"/>
                </a:solidFill>
                <a:latin typeface="Times New Roman" pitchFamily="18" charset="0"/>
                <a:cs typeface="Times New Roman" pitchFamily="18" charset="0"/>
              </a:rPr>
              <a:t> </a:t>
            </a:r>
            <a:r>
              <a:rPr lang="ru-RU" sz="2000" b="1" smtClean="0">
                <a:solidFill>
                  <a:srgbClr val="002060"/>
                </a:solidFill>
                <a:latin typeface="Times New Roman" pitchFamily="18" charset="0"/>
              </a:rPr>
              <a:t>умение давать анализ своих действий во время игры в шахматы, делать выводы в результате игры;</a:t>
            </a:r>
            <a:br>
              <a:rPr lang="ru-RU" sz="2000" b="1" smtClean="0">
                <a:solidFill>
                  <a:srgbClr val="002060"/>
                </a:solidFill>
                <a:latin typeface="Times New Roman" pitchFamily="18" charset="0"/>
              </a:rPr>
            </a:br>
            <a:r>
              <a:rPr lang="ru-RU" sz="2000" b="1" smtClean="0">
                <a:solidFill>
                  <a:srgbClr val="002060"/>
                </a:solidFill>
                <a:latin typeface="Times New Roman" pitchFamily="18" charset="0"/>
                <a:cs typeface="Times New Roman" pitchFamily="18" charset="0"/>
              </a:rPr>
              <a:t/>
            </a:r>
            <a:br>
              <a:rPr lang="ru-RU" sz="2000" b="1" smtClean="0">
                <a:solidFill>
                  <a:srgbClr val="002060"/>
                </a:solidFill>
                <a:latin typeface="Times New Roman" pitchFamily="18" charset="0"/>
                <a:cs typeface="Times New Roman" pitchFamily="18" charset="0"/>
              </a:rPr>
            </a:br>
            <a:r>
              <a:rPr lang="ru-RU" sz="2000" b="1" smtClean="0">
                <a:solidFill>
                  <a:srgbClr val="002060"/>
                </a:solidFill>
                <a:latin typeface="Times New Roman" pitchFamily="18" charset="0"/>
                <a:cs typeface="Times New Roman" pitchFamily="18" charset="0"/>
              </a:rPr>
              <a:t>оценивать результат учебной деятельности</a:t>
            </a:r>
            <a:r>
              <a:rPr lang="ru-RU" sz="2000" b="1" smtClean="0">
                <a:solidFill>
                  <a:srgbClr val="0070C0"/>
                </a:solidFill>
              </a:rPr>
              <a:t>.</a:t>
            </a:r>
            <a:endParaRPr lang="ru-RU" sz="2000" smtClean="0">
              <a:solidFill>
                <a:srgbClr val="FF0000"/>
              </a:solidFill>
              <a:latin typeface="Times New Roman" pitchFamily="18" charset="0"/>
              <a:cs typeface="Times New Roman" pitchFamily="18" charset="0"/>
            </a:endParaRPr>
          </a:p>
        </p:txBody>
      </p:sp>
      <p:sp>
        <p:nvSpPr>
          <p:cNvPr id="140290" name="Содержимое 2"/>
          <p:cNvSpPr>
            <a:spLocks noGrp="1"/>
          </p:cNvSpPr>
          <p:nvPr>
            <p:ph sz="quarter" idx="1"/>
          </p:nvPr>
        </p:nvSpPr>
        <p:spPr>
          <a:xfrm>
            <a:off x="-323850" y="2060575"/>
            <a:ext cx="9288463" cy="4035425"/>
          </a:xfrm>
        </p:spPr>
        <p:txBody>
          <a:bodyPr/>
          <a:lstStyle/>
          <a:p>
            <a:pPr>
              <a:buFont typeface="Wingdings" pitchFamily="2" charset="2"/>
              <a:buNone/>
            </a:pPr>
            <a:r>
              <a:rPr lang="ru-RU" sz="2400" b="1" smtClean="0">
                <a:latin typeface="Times New Roman" pitchFamily="18" charset="0"/>
                <a:cs typeface="Times New Roman" pitchFamily="18" charset="0"/>
              </a:rPr>
              <a:t>            </a:t>
            </a:r>
            <a:endParaRPr lang="ru-RU" sz="2000" b="1" smtClean="0">
              <a:solidFill>
                <a:srgbClr val="000066"/>
              </a:solidFill>
              <a:latin typeface="Times New Roman" pitchFamily="18" charset="0"/>
              <a:cs typeface="Times New Roman" pitchFamily="18" charset="0"/>
            </a:endParaRPr>
          </a:p>
        </p:txBody>
      </p:sp>
      <p:sp>
        <p:nvSpPr>
          <p:cNvPr id="140291" name="Rectangle 1"/>
          <p:cNvSpPr>
            <a:spLocks noChangeArrowheads="1"/>
          </p:cNvSpPr>
          <p:nvPr/>
        </p:nvSpPr>
        <p:spPr bwMode="auto">
          <a:xfrm>
            <a:off x="377825" y="3109913"/>
            <a:ext cx="4770438" cy="1322387"/>
          </a:xfrm>
          <a:prstGeom prst="rect">
            <a:avLst/>
          </a:prstGeom>
          <a:noFill/>
          <a:ln w="9525">
            <a:noFill/>
            <a:miter lim="800000"/>
            <a:headEnd/>
            <a:tailEnd/>
          </a:ln>
        </p:spPr>
        <p:txBody>
          <a:bodyPr anchor="ctr">
            <a:spAutoFit/>
          </a:bodyPr>
          <a:lstStyle/>
          <a:p>
            <a:r>
              <a:rPr lang="ru-RU" sz="2400" b="1">
                <a:solidFill>
                  <a:srgbClr val="FF0000"/>
                </a:solidFill>
              </a:rPr>
              <a:t>Я узнал…  </a:t>
            </a:r>
          </a:p>
          <a:p>
            <a:pPr eaLnBrk="0" hangingPunct="0"/>
            <a:r>
              <a:rPr lang="ru-RU" sz="2400" b="1">
                <a:solidFill>
                  <a:srgbClr val="FF0000"/>
                </a:solidFill>
              </a:rPr>
              <a:t>Я научился…</a:t>
            </a:r>
          </a:p>
          <a:p>
            <a:pPr eaLnBrk="0" hangingPunct="0"/>
            <a:r>
              <a:rPr lang="ru-RU" sz="2400" b="1">
                <a:solidFill>
                  <a:srgbClr val="FF0000"/>
                </a:solidFill>
              </a:rPr>
              <a:t>У меня сегодня получилось…</a:t>
            </a:r>
          </a:p>
          <a:p>
            <a:pPr eaLnBrk="0" hangingPunct="0"/>
            <a:r>
              <a:rPr lang="ru-RU" sz="800" b="1">
                <a:solidFill>
                  <a:srgbClr val="FF0000"/>
                </a:solidFill>
                <a:ea typeface="Calibri" pitchFamily="34" charset="0"/>
                <a:cs typeface="Times New Roman" pitchFamily="18" charset="0"/>
              </a:rPr>
              <a:t> </a:t>
            </a:r>
            <a:endParaRPr lang="ru-RU" b="1">
              <a:solidFill>
                <a:srgbClr val="FF0000"/>
              </a:solidFill>
              <a:ea typeface="Calibri" pitchFamily="34" charset="0"/>
              <a:cs typeface="Times New Roman" pitchFamily="18" charset="0"/>
            </a:endParaRPr>
          </a:p>
        </p:txBody>
      </p:sp>
      <p:pic>
        <p:nvPicPr>
          <p:cNvPr id="5" name="Picture 2" descr="C:\Documents and Settings\Admin\Рабочий стол\Шахматы\Картинки\50.jpg"/>
          <p:cNvPicPr>
            <a:picLocks noChangeAspect="1" noChangeArrowheads="1"/>
          </p:cNvPicPr>
          <p:nvPr/>
        </p:nvPicPr>
        <p:blipFill>
          <a:blip r:embed="rId2" cstate="print"/>
          <a:srcRect/>
          <a:stretch>
            <a:fillRect/>
          </a:stretch>
        </p:blipFill>
        <p:spPr bwMode="auto">
          <a:xfrm>
            <a:off x="5364088" y="2623258"/>
            <a:ext cx="3312368" cy="3091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0293" name="Picture 2" descr="C:\Documents and Settings\Admin\Рабочий стол\Шахматы\Картинки\1501957ywkikh8gcb.gif"/>
          <p:cNvPicPr>
            <a:picLocks noChangeAspect="1" noChangeArrowheads="1" noCrop="1"/>
          </p:cNvPicPr>
          <p:nvPr/>
        </p:nvPicPr>
        <p:blipFill>
          <a:blip r:embed="rId3" cstate="print"/>
          <a:srcRect/>
          <a:stretch>
            <a:fillRect/>
          </a:stretch>
        </p:blipFill>
        <p:spPr bwMode="auto">
          <a:xfrm>
            <a:off x="285750" y="285750"/>
            <a:ext cx="1271588" cy="1071563"/>
          </a:xfrm>
          <a:prstGeom prst="rect">
            <a:avLst/>
          </a:prstGeom>
          <a:noFill/>
          <a:ln w="9525">
            <a:noFill/>
            <a:miter lim="800000"/>
            <a:headEnd/>
            <a:tailEnd/>
          </a:ln>
        </p:spPr>
      </p:pic>
      <p:sp>
        <p:nvSpPr>
          <p:cNvPr id="140294" name="Прямоугольник 6"/>
          <p:cNvSpPr>
            <a:spLocks noChangeArrowheads="1"/>
          </p:cNvSpPr>
          <p:nvPr/>
        </p:nvSpPr>
        <p:spPr bwMode="auto">
          <a:xfrm>
            <a:off x="377825" y="4697413"/>
            <a:ext cx="4572000" cy="1568450"/>
          </a:xfrm>
          <a:prstGeom prst="rect">
            <a:avLst/>
          </a:prstGeom>
          <a:noFill/>
          <a:ln w="9525">
            <a:noFill/>
            <a:miter lim="800000"/>
            <a:headEnd/>
            <a:tailEnd/>
          </a:ln>
        </p:spPr>
        <p:txBody>
          <a:bodyPr>
            <a:spAutoFit/>
          </a:bodyPr>
          <a:lstStyle/>
          <a:p>
            <a:pPr marL="319088" indent="-319088">
              <a:spcBef>
                <a:spcPts val="700"/>
              </a:spcBef>
              <a:buClr>
                <a:srgbClr val="DD8047"/>
              </a:buClr>
              <a:buSzPct val="60000"/>
            </a:pPr>
            <a:r>
              <a:rPr lang="ru-RU" sz="2400" b="1">
                <a:solidFill>
                  <a:srgbClr val="000066"/>
                </a:solidFill>
                <a:latin typeface="Times New Roman" pitchFamily="18" charset="0"/>
                <a:cs typeface="Times New Roman" pitchFamily="18" charset="0"/>
              </a:rPr>
              <a:t>     </a:t>
            </a:r>
            <a:r>
              <a:rPr lang="ru-RU" sz="2400" b="1" i="1">
                <a:solidFill>
                  <a:srgbClr val="000066"/>
                </a:solidFill>
                <a:latin typeface="Times New Roman" pitchFamily="18" charset="0"/>
                <a:cs typeface="Times New Roman" pitchFamily="18" charset="0"/>
              </a:rPr>
              <a:t>В конце урока подведён итог работы и рефлексия, используя привычную детям систему вопросов.</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Заголовок 1"/>
          <p:cNvSpPr>
            <a:spLocks noGrp="1"/>
          </p:cNvSpPr>
          <p:nvPr>
            <p:ph type="title"/>
          </p:nvPr>
        </p:nvSpPr>
        <p:spPr>
          <a:xfrm>
            <a:off x="1619250" y="333375"/>
            <a:ext cx="7524750" cy="885825"/>
          </a:xfrm>
        </p:spPr>
        <p:txBody>
          <a:bodyPr/>
          <a:lstStyle/>
          <a:p>
            <a:pPr algn="ctr"/>
            <a:r>
              <a:rPr lang="ru-RU" sz="3200" b="1" smtClean="0">
                <a:solidFill>
                  <a:srgbClr val="C00000"/>
                </a:solidFill>
                <a:latin typeface="Times New Roman" pitchFamily="18" charset="0"/>
                <a:cs typeface="Times New Roman" pitchFamily="18" charset="0"/>
              </a:rPr>
              <a:t>Планируемые результаты: </a:t>
            </a:r>
            <a:r>
              <a:rPr lang="ru-RU" sz="3200" smtClean="0">
                <a:solidFill>
                  <a:srgbClr val="C00000"/>
                </a:solidFill>
                <a:latin typeface="Times New Roman" pitchFamily="18" charset="0"/>
                <a:cs typeface="Times New Roman" pitchFamily="18" charset="0"/>
              </a:rPr>
              <a:t/>
            </a:r>
            <a:br>
              <a:rPr lang="ru-RU" sz="3200" smtClean="0">
                <a:solidFill>
                  <a:srgbClr val="C00000"/>
                </a:solidFill>
                <a:latin typeface="Times New Roman" pitchFamily="18" charset="0"/>
                <a:cs typeface="Times New Roman" pitchFamily="18" charset="0"/>
              </a:rPr>
            </a:br>
            <a:endParaRPr lang="ru-RU" sz="3200" smtClean="0">
              <a:solidFill>
                <a:srgbClr val="C00000"/>
              </a:solidFill>
              <a:latin typeface="Times New Roman" pitchFamily="18" charset="0"/>
              <a:cs typeface="Times New Roman" pitchFamily="18" charset="0"/>
            </a:endParaRPr>
          </a:p>
        </p:txBody>
      </p:sp>
      <p:sp>
        <p:nvSpPr>
          <p:cNvPr id="113666" name="Содержимое 2"/>
          <p:cNvSpPr>
            <a:spLocks noGrp="1"/>
          </p:cNvSpPr>
          <p:nvPr>
            <p:ph sz="quarter" idx="1"/>
          </p:nvPr>
        </p:nvSpPr>
        <p:spPr>
          <a:xfrm>
            <a:off x="323850" y="836613"/>
            <a:ext cx="8424863" cy="4679950"/>
          </a:xfrm>
        </p:spPr>
        <p:txBody>
          <a:bodyPr/>
          <a:lstStyle/>
          <a:p>
            <a:pPr algn="ctr">
              <a:buFont typeface="Wingdings" pitchFamily="2" charset="2"/>
              <a:buNone/>
            </a:pPr>
            <a:r>
              <a:rPr lang="ru-RU" sz="2400" b="1" smtClean="0">
                <a:solidFill>
                  <a:srgbClr val="C00000"/>
                </a:solidFill>
                <a:latin typeface="Times New Roman" pitchFamily="18" charset="0"/>
                <a:cs typeface="Times New Roman" pitchFamily="18" charset="0"/>
              </a:rPr>
              <a:t>     Личностные УУД:</a:t>
            </a:r>
          </a:p>
          <a:p>
            <a:pPr algn="ctr">
              <a:buFont typeface="Wingdings" pitchFamily="2" charset="2"/>
              <a:buNone/>
            </a:pPr>
            <a:endParaRPr lang="ru-RU" sz="2400" b="1" smtClean="0">
              <a:solidFill>
                <a:srgbClr val="C00000"/>
              </a:solidFill>
              <a:latin typeface="Times New Roman" pitchFamily="18" charset="0"/>
              <a:cs typeface="Times New Roman" pitchFamily="18" charset="0"/>
            </a:endParaRPr>
          </a:p>
          <a:p>
            <a:pPr>
              <a:buFont typeface="Wingdings" pitchFamily="2" charset="2"/>
              <a:buNone/>
            </a:pPr>
            <a:r>
              <a:rPr lang="ru-RU" sz="2000" smtClean="0">
                <a:latin typeface="Times New Roman" pitchFamily="18" charset="0"/>
                <a:cs typeface="Times New Roman" pitchFamily="18" charset="0"/>
              </a:rPr>
              <a:t>   </a:t>
            </a:r>
            <a:r>
              <a:rPr lang="ru-RU" sz="2000" b="1" smtClean="0">
                <a:solidFill>
                  <a:srgbClr val="002060"/>
                </a:solidFill>
                <a:latin typeface="Times New Roman" pitchFamily="18" charset="0"/>
                <a:cs typeface="Times New Roman" pitchFamily="18" charset="0"/>
              </a:rPr>
              <a:t>- </a:t>
            </a:r>
            <a:r>
              <a:rPr lang="ru-RU" sz="2000" b="1" smtClean="0">
                <a:solidFill>
                  <a:srgbClr val="002060"/>
                </a:solidFill>
                <a:latin typeface="Times New Roman" pitchFamily="18" charset="0"/>
              </a:rPr>
              <a:t>развитие навыков сотрудничества со взрослыми и сверстниками, развитие  логического, тактического и стратегического и творческого мышления учащихся</a:t>
            </a:r>
            <a:endParaRPr lang="ru-RU" sz="2000" b="1" smtClean="0">
              <a:solidFill>
                <a:srgbClr val="002060"/>
              </a:solidFill>
              <a:latin typeface="Times New Roman" pitchFamily="18" charset="0"/>
              <a:cs typeface="Times New Roman" pitchFamily="18" charset="0"/>
            </a:endParaRPr>
          </a:p>
          <a:p>
            <a:pPr algn="ctr">
              <a:buFont typeface="Wingdings" pitchFamily="2" charset="2"/>
              <a:buNone/>
            </a:pPr>
            <a:r>
              <a:rPr lang="ru-RU" sz="2000" b="1" smtClean="0">
                <a:solidFill>
                  <a:srgbClr val="C00000"/>
                </a:solidFill>
                <a:latin typeface="Times New Roman" pitchFamily="18" charset="0"/>
                <a:cs typeface="Times New Roman" pitchFamily="18" charset="0"/>
              </a:rPr>
              <a:t>    </a:t>
            </a:r>
            <a:r>
              <a:rPr lang="ru-RU" sz="2400" b="1" smtClean="0">
                <a:solidFill>
                  <a:srgbClr val="C00000"/>
                </a:solidFill>
                <a:latin typeface="Times New Roman" pitchFamily="18" charset="0"/>
                <a:cs typeface="Times New Roman" pitchFamily="18" charset="0"/>
              </a:rPr>
              <a:t>Регулятивные УУД:</a:t>
            </a:r>
          </a:p>
          <a:p>
            <a:pPr>
              <a:buFont typeface="Wingdings" pitchFamily="2" charset="2"/>
              <a:buNone/>
            </a:pPr>
            <a:r>
              <a:rPr lang="ru-RU" sz="2000" smtClean="0">
                <a:latin typeface="Times New Roman" pitchFamily="18" charset="0"/>
                <a:cs typeface="Times New Roman" pitchFamily="18" charset="0"/>
              </a:rPr>
              <a:t>    -</a:t>
            </a:r>
            <a:r>
              <a:rPr lang="ru-RU" sz="2000" b="1" smtClean="0">
                <a:solidFill>
                  <a:srgbClr val="002060"/>
                </a:solidFill>
                <a:latin typeface="Times New Roman" pitchFamily="18" charset="0"/>
              </a:rPr>
              <a:t>способность определять и формулировать цель деятельности  с помощью руководителя, работать по предложенному руководителем плану, умение высказывать своё предположение  на основе примерных игровых шахматных ситуаций</a:t>
            </a:r>
            <a:endParaRPr lang="ru-RU" sz="2800" b="1" smtClean="0">
              <a:solidFill>
                <a:srgbClr val="002060"/>
              </a:solidFill>
              <a:latin typeface="Times New Roman" pitchFamily="18" charset="0"/>
              <a:cs typeface="Times New Roman" pitchFamily="18" charset="0"/>
            </a:endParaRPr>
          </a:p>
          <a:p>
            <a:endParaRPr lang="ru-RU" sz="1800" smtClean="0"/>
          </a:p>
        </p:txBody>
      </p:sp>
      <p:pic>
        <p:nvPicPr>
          <p:cNvPr id="113668"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81075"/>
            <a:ext cx="9144000" cy="935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1314" name="Прямоугольник 5"/>
          <p:cNvSpPr>
            <a:spLocks noChangeArrowheads="1"/>
          </p:cNvSpPr>
          <p:nvPr/>
        </p:nvSpPr>
        <p:spPr bwMode="auto">
          <a:xfrm>
            <a:off x="304800" y="1236663"/>
            <a:ext cx="8496300" cy="65563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 </a:t>
            </a:r>
            <a:r>
              <a:rPr lang="ru-RU" sz="2000" smtClean="0">
                <a:latin typeface="Times New Roman" pitchFamily="18" charset="0"/>
                <a:cs typeface="Times New Roman" pitchFamily="18" charset="0"/>
              </a:rPr>
              <a:t>       </a:t>
            </a:r>
            <a:r>
              <a:rPr lang="ru-RU" b="1" smtClean="0">
                <a:solidFill>
                  <a:srgbClr val="002060"/>
                </a:solidFill>
                <a:latin typeface="Times New Roman" pitchFamily="18" charset="0"/>
                <a:cs typeface="Times New Roman" pitchFamily="18" charset="0"/>
              </a:rPr>
              <a:t>Данный </a:t>
            </a:r>
            <a:r>
              <a:rPr lang="ru-RU" b="1" dirty="0">
                <a:solidFill>
                  <a:srgbClr val="002060"/>
                </a:solidFill>
                <a:latin typeface="Times New Roman" pitchFamily="18" charset="0"/>
                <a:cs typeface="Times New Roman" pitchFamily="18" charset="0"/>
              </a:rPr>
              <a:t>урок соответствует требованиям </a:t>
            </a:r>
            <a:r>
              <a:rPr lang="ru-RU" b="1">
                <a:solidFill>
                  <a:srgbClr val="002060"/>
                </a:solidFill>
                <a:latin typeface="Times New Roman" pitchFamily="18" charset="0"/>
                <a:cs typeface="Times New Roman" pitchFamily="18" charset="0"/>
              </a:rPr>
              <a:t>ФГОС </a:t>
            </a:r>
            <a:r>
              <a:rPr lang="ru-RU" b="1" smtClean="0">
                <a:solidFill>
                  <a:srgbClr val="002060"/>
                </a:solidFill>
                <a:latin typeface="Times New Roman" pitchFamily="18" charset="0"/>
                <a:cs typeface="Times New Roman" pitchFamily="18" charset="0"/>
              </a:rPr>
              <a:t>и </a:t>
            </a:r>
            <a:r>
              <a:rPr lang="ru-RU" b="1" dirty="0">
                <a:solidFill>
                  <a:srgbClr val="002060"/>
                </a:solidFill>
                <a:latin typeface="Times New Roman" pitchFamily="18" charset="0"/>
                <a:cs typeface="Times New Roman" pitchFamily="18" charset="0"/>
              </a:rPr>
              <a:t>был ориентирован на  формирование основ умения учиться и способности планировать свою деятельность, осуществлять её контроль и оценку, взаимодействовать с педагогом и сверстниками в учебном процессе. </a:t>
            </a:r>
          </a:p>
          <a:p>
            <a:r>
              <a:rPr lang="ru-RU" b="1" dirty="0">
                <a:solidFill>
                  <a:srgbClr val="002060"/>
                </a:solidFill>
                <a:latin typeface="Times New Roman" pitchFamily="18" charset="0"/>
                <a:cs typeface="Times New Roman" pitchFamily="18" charset="0"/>
              </a:rPr>
              <a:t>          Урок  способствовал становлению личностных характеристик :</a:t>
            </a:r>
          </a:p>
          <a:p>
            <a:r>
              <a:rPr lang="ru-RU" b="1" dirty="0">
                <a:solidFill>
                  <a:srgbClr val="002060"/>
                </a:solidFill>
                <a:latin typeface="Times New Roman" pitchFamily="18" charset="0"/>
                <a:cs typeface="Times New Roman" pitchFamily="18" charset="0"/>
              </a:rPr>
              <a:t>владеющий основами умения учиться, способный к организации собственной деятельности;</a:t>
            </a:r>
          </a:p>
          <a:p>
            <a:r>
              <a:rPr lang="ru-RU" b="1" dirty="0">
                <a:solidFill>
                  <a:srgbClr val="002060"/>
                </a:solidFill>
                <a:latin typeface="Times New Roman" pitchFamily="18" charset="0"/>
                <a:cs typeface="Times New Roman" pitchFamily="18" charset="0"/>
              </a:rPr>
              <a:t>доброжелательный, умеющий слушать и слышать собеседника, обосновывать свою позицию, высказывать своё мнение.</a:t>
            </a:r>
          </a:p>
          <a:p>
            <a:r>
              <a:rPr lang="ru-RU" b="1" dirty="0">
                <a:solidFill>
                  <a:srgbClr val="002060"/>
                </a:solidFill>
                <a:latin typeface="Times New Roman" pitchFamily="18" charset="0"/>
                <a:cs typeface="Times New Roman" pitchFamily="18" charset="0"/>
              </a:rPr>
              <a:t>       Считаю, что на данном уроке удалось решить на необходимом уровне поставленные задачи. Были соблюдены все санитарно-гигиенические требования к учебным занятиям, проведена динамическая пауза. Урок прошёл в темпе, необходимом для оптимальной  организации  активной познавательной деятельности.    Учащиеся   были готовы к продолжению работы на любом этапе. Их ответы были   разнообразны, самостоятельны, достаточно глубоки. На уроке царила  атмосфера сотрудничества и сотворчества. Итоги подведены, прокомментирована деятельность учащихся. Работоспособность обучающихся на протяжении всего урока была достаточно высокой. </a:t>
            </a:r>
          </a:p>
          <a:p>
            <a:r>
              <a:rPr lang="ru-RU" sz="2000" dirty="0">
                <a:latin typeface="Times New Roman" pitchFamily="18" charset="0"/>
                <a:cs typeface="Times New Roman" pitchFamily="18" charset="0"/>
              </a:rPr>
              <a:t> </a:t>
            </a:r>
            <a:endParaRPr lang="ru-RU" sz="1600" dirty="0">
              <a:latin typeface="Calibri" pitchFamily="34" charset="0"/>
              <a:cs typeface="Times New Roman" pitchFamily="18" charset="0"/>
            </a:endParaRPr>
          </a:p>
          <a:p>
            <a:r>
              <a:rPr lang="ru-RU" sz="2000" dirty="0">
                <a:latin typeface="Times New Roman" pitchFamily="18" charset="0"/>
                <a:cs typeface="Times New Roman" pitchFamily="18" charset="0"/>
              </a:rPr>
              <a:t> </a:t>
            </a:r>
            <a:endParaRPr lang="ru-RU" sz="1600" dirty="0">
              <a:latin typeface="Calibri" pitchFamily="34" charset="0"/>
              <a:cs typeface="Times New Roman" pitchFamily="18" charset="0"/>
            </a:endParaRPr>
          </a:p>
          <a:p>
            <a:r>
              <a:rPr lang="ru-RU" sz="1600" dirty="0">
                <a:latin typeface="Calibri" pitchFamily="34" charset="0"/>
                <a:ea typeface="Calibri" pitchFamily="34" charset="0"/>
                <a:cs typeface="Times New Roman" pitchFamily="18" charset="0"/>
              </a:rPr>
              <a:t/>
            </a:r>
            <a:br>
              <a:rPr lang="ru-RU" sz="1600" dirty="0">
                <a:latin typeface="Calibri" pitchFamily="34" charset="0"/>
                <a:ea typeface="Calibri" pitchFamily="34" charset="0"/>
                <a:cs typeface="Times New Roman" pitchFamily="18" charset="0"/>
              </a:rPr>
            </a:br>
            <a:r>
              <a:rPr lang="ru-RU" sz="2000" b="1" dirty="0">
                <a:solidFill>
                  <a:srgbClr val="000066"/>
                </a:solidFill>
                <a:latin typeface="Times New Roman" pitchFamily="18" charset="0"/>
                <a:cs typeface="Times New Roman" pitchFamily="18" charset="0"/>
              </a:rPr>
              <a:t>. </a:t>
            </a:r>
          </a:p>
        </p:txBody>
      </p:sp>
      <p:sp>
        <p:nvSpPr>
          <p:cNvPr id="141315" name="TextBox 2"/>
          <p:cNvSpPr txBox="1">
            <a:spLocks noChangeArrowheads="1"/>
          </p:cNvSpPr>
          <p:nvPr/>
        </p:nvSpPr>
        <p:spPr bwMode="auto">
          <a:xfrm>
            <a:off x="485775" y="282575"/>
            <a:ext cx="8353425" cy="708025"/>
          </a:xfrm>
          <a:prstGeom prst="rect">
            <a:avLst/>
          </a:prstGeom>
          <a:noFill/>
          <a:ln w="9525">
            <a:noFill/>
            <a:miter lim="800000"/>
            <a:headEnd/>
            <a:tailEnd/>
          </a:ln>
        </p:spPr>
        <p:txBody>
          <a:bodyPr>
            <a:spAutoFit/>
          </a:bodyPr>
          <a:lstStyle/>
          <a:p>
            <a:pPr algn="ctr"/>
            <a:r>
              <a:rPr lang="ru-RU" sz="4000">
                <a:solidFill>
                  <a:srgbClr val="C00000"/>
                </a:solidFill>
                <a:latin typeface="Times New Roman" pitchFamily="18" charset="0"/>
                <a:cs typeface="Times New Roman" pitchFamily="18" charset="0"/>
              </a:rPr>
              <a:t>Выводы:</a:t>
            </a:r>
          </a:p>
        </p:txBody>
      </p:sp>
      <p:pic>
        <p:nvPicPr>
          <p:cNvPr id="141316"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304800" y="36513"/>
            <a:ext cx="1271588" cy="1071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Заголовок 1"/>
          <p:cNvSpPr>
            <a:spLocks noGrp="1"/>
          </p:cNvSpPr>
          <p:nvPr>
            <p:ph type="title"/>
          </p:nvPr>
        </p:nvSpPr>
        <p:spPr>
          <a:xfrm>
            <a:off x="1638300" y="161925"/>
            <a:ext cx="7254875" cy="887413"/>
          </a:xfrm>
        </p:spPr>
        <p:txBody>
          <a:bodyPr/>
          <a:lstStyle/>
          <a:p>
            <a:pPr algn="ctr"/>
            <a:r>
              <a:rPr lang="ru-RU" sz="3200" b="1" smtClean="0">
                <a:solidFill>
                  <a:srgbClr val="FF0000"/>
                </a:solidFill>
                <a:latin typeface="Times New Roman" pitchFamily="18" charset="0"/>
                <a:cs typeface="Times New Roman" pitchFamily="18" charset="0"/>
              </a:rPr>
              <a:t>Планируемые результаты: </a:t>
            </a:r>
            <a:br>
              <a:rPr lang="ru-RU" sz="3200" b="1" smtClean="0">
                <a:solidFill>
                  <a:srgbClr val="FF0000"/>
                </a:solidFill>
                <a:latin typeface="Times New Roman" pitchFamily="18" charset="0"/>
                <a:cs typeface="Times New Roman" pitchFamily="18" charset="0"/>
              </a:rPr>
            </a:br>
            <a:endParaRPr lang="ru-RU" sz="3200" b="1" smtClean="0">
              <a:solidFill>
                <a:srgbClr val="FF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395288" y="692150"/>
            <a:ext cx="8497887" cy="5689600"/>
          </a:xfrm>
        </p:spPr>
        <p:txBody>
          <a:bodyPr>
            <a:noAutofit/>
          </a:bodyPr>
          <a:lstStyle/>
          <a:p>
            <a:pPr algn="ctr">
              <a:buFont typeface="Wingdings" pitchFamily="2" charset="2"/>
              <a:buNone/>
            </a:pPr>
            <a:r>
              <a:rPr lang="ru-RU" sz="2400" b="1" smtClean="0">
                <a:solidFill>
                  <a:srgbClr val="C00000"/>
                </a:solidFill>
                <a:latin typeface="Times New Roman" pitchFamily="18" charset="0"/>
                <a:cs typeface="Times New Roman" pitchFamily="18" charset="0"/>
              </a:rPr>
              <a:t>Познавательные УУД:</a:t>
            </a:r>
          </a:p>
          <a:p>
            <a:pPr algn="ctr">
              <a:buFont typeface="Wingdings" pitchFamily="2" charset="2"/>
              <a:buNone/>
            </a:pPr>
            <a:endParaRPr lang="ru-RU" sz="2400" b="1" smtClean="0">
              <a:solidFill>
                <a:srgbClr val="C00000"/>
              </a:solidFill>
              <a:latin typeface="Times New Roman" pitchFamily="18" charset="0"/>
              <a:cs typeface="Times New Roman" pitchFamily="18" charset="0"/>
            </a:endParaRPr>
          </a:p>
          <a:p>
            <a:pPr>
              <a:buFont typeface="Wingdings" pitchFamily="2" charset="2"/>
              <a:buNone/>
            </a:pPr>
            <a:r>
              <a:rPr lang="ru-RU" sz="2400" b="1" smtClean="0">
                <a:solidFill>
                  <a:srgbClr val="C00000"/>
                </a:solidFill>
                <a:latin typeface="Times New Roman" pitchFamily="18" charset="0"/>
                <a:cs typeface="Times New Roman" pitchFamily="18" charset="0"/>
              </a:rPr>
              <a:t>   </a:t>
            </a:r>
            <a:r>
              <a:rPr lang="ru-RU" sz="2000" b="1" smtClean="0">
                <a:solidFill>
                  <a:srgbClr val="002060"/>
                </a:solidFill>
                <a:latin typeface="Times New Roman" pitchFamily="18" charset="0"/>
                <a:cs typeface="Times New Roman" pitchFamily="18" charset="0"/>
              </a:rPr>
              <a:t>-умение давать анализ своих действий во время игры в шахматы, </a:t>
            </a:r>
          </a:p>
          <a:p>
            <a:pPr>
              <a:buFont typeface="Wingdings" pitchFamily="2" charset="2"/>
              <a:buNone/>
            </a:pPr>
            <a:r>
              <a:rPr lang="ru-RU" sz="2000" b="1" smtClean="0">
                <a:solidFill>
                  <a:srgbClr val="002060"/>
                </a:solidFill>
                <a:latin typeface="Times New Roman" pitchFamily="18" charset="0"/>
                <a:cs typeface="Times New Roman" pitchFamily="18" charset="0"/>
              </a:rPr>
              <a:t>     делать выводы в результате игры, формирование  понятия  об </a:t>
            </a:r>
          </a:p>
          <a:p>
            <a:pPr>
              <a:buFont typeface="Wingdings" pitchFamily="2" charset="2"/>
              <a:buNone/>
            </a:pPr>
            <a:r>
              <a:rPr lang="ru-RU" sz="2000" b="1" smtClean="0">
                <a:solidFill>
                  <a:srgbClr val="002060"/>
                </a:solidFill>
                <a:latin typeface="Times New Roman" pitchFamily="18" charset="0"/>
                <a:cs typeface="Times New Roman" pitchFamily="18" charset="0"/>
              </a:rPr>
              <a:t>     игровых возможностях шахматных фигур, нахождение выигрышных ходов.</a:t>
            </a:r>
            <a:endParaRPr lang="ru-RU" sz="1800" b="1" smtClean="0">
              <a:solidFill>
                <a:srgbClr val="002060"/>
              </a:solidFill>
              <a:cs typeface="Times New Roman" pitchFamily="18" charset="0"/>
            </a:endParaRPr>
          </a:p>
          <a:p>
            <a:pPr>
              <a:buFont typeface="Wingdings" pitchFamily="2" charset="2"/>
              <a:buNone/>
            </a:pPr>
            <a:endParaRPr lang="ru-RU" sz="900" b="1" smtClean="0">
              <a:solidFill>
                <a:srgbClr val="002060"/>
              </a:solidFill>
              <a:latin typeface="Times New Roman" pitchFamily="18" charset="0"/>
              <a:cs typeface="Times New Roman" pitchFamily="18" charset="0"/>
            </a:endParaRPr>
          </a:p>
          <a:p>
            <a:pPr algn="ctr">
              <a:buFont typeface="Wingdings" pitchFamily="2" charset="2"/>
              <a:buNone/>
            </a:pPr>
            <a:r>
              <a:rPr lang="ru-RU" sz="2400" b="1" smtClean="0">
                <a:solidFill>
                  <a:srgbClr val="C00000"/>
                </a:solidFill>
                <a:latin typeface="Times New Roman" pitchFamily="18" charset="0"/>
                <a:cs typeface="Times New Roman" pitchFamily="18" charset="0"/>
              </a:rPr>
              <a:t>Коммуникативные УУД:</a:t>
            </a:r>
          </a:p>
          <a:p>
            <a:pPr>
              <a:buFont typeface="Wingdings" pitchFamily="2" charset="2"/>
              <a:buNone/>
            </a:pPr>
            <a:r>
              <a:rPr lang="ru-RU" sz="1900" b="1" smtClean="0">
                <a:solidFill>
                  <a:srgbClr val="002060"/>
                </a:solidFill>
                <a:latin typeface="Times New Roman" pitchFamily="18" charset="0"/>
                <a:ea typeface="Calibri" pitchFamily="34" charset="0"/>
                <a:cs typeface="Times New Roman" pitchFamily="18" charset="0"/>
              </a:rPr>
              <a:t>-</a:t>
            </a:r>
            <a:r>
              <a:rPr lang="ru-RU" sz="2000" b="1" smtClean="0">
                <a:solidFill>
                  <a:srgbClr val="002060"/>
                </a:solidFill>
                <a:latin typeface="Times New Roman" pitchFamily="18" charset="0"/>
              </a:rPr>
              <a:t>планирование учебного сотрудничества, разрешение            </a:t>
            </a:r>
          </a:p>
          <a:p>
            <a:pPr>
              <a:buFont typeface="Wingdings" pitchFamily="2" charset="2"/>
              <a:buNone/>
            </a:pPr>
            <a:r>
              <a:rPr lang="ru-RU" sz="2000" b="1" smtClean="0">
                <a:solidFill>
                  <a:srgbClr val="002060"/>
                </a:solidFill>
                <a:latin typeface="Times New Roman" pitchFamily="18" charset="0"/>
              </a:rPr>
              <a:t>конфликтов,  управление поведением партнера, работа в команде, </a:t>
            </a:r>
          </a:p>
          <a:p>
            <a:pPr>
              <a:buFont typeface="Wingdings" pitchFamily="2" charset="2"/>
              <a:buNone/>
            </a:pPr>
            <a:r>
              <a:rPr lang="ru-RU" sz="2000" b="1" smtClean="0">
                <a:solidFill>
                  <a:srgbClr val="002060"/>
                </a:solidFill>
                <a:latin typeface="Times New Roman" pitchFamily="18" charset="0"/>
              </a:rPr>
              <a:t>умение с достаточной точностью и полнотой выражать свои мысли </a:t>
            </a:r>
          </a:p>
          <a:p>
            <a:pPr>
              <a:buFont typeface="Wingdings" pitchFamily="2" charset="2"/>
              <a:buNone/>
            </a:pPr>
            <a:r>
              <a:rPr lang="ru-RU" sz="2000" b="1" smtClean="0">
                <a:solidFill>
                  <a:srgbClr val="002060"/>
                </a:solidFill>
                <a:latin typeface="Times New Roman" pitchFamily="18" charset="0"/>
              </a:rPr>
              <a:t>в соответствии с задачами и условиями коммуникации.</a:t>
            </a:r>
            <a:endParaRPr lang="ru-RU" sz="1900" b="1" smtClean="0">
              <a:solidFill>
                <a:srgbClr val="002060"/>
              </a:solidFill>
              <a:latin typeface="Times New Roman" pitchFamily="18" charset="0"/>
              <a:cs typeface="Times New Roman" pitchFamily="18" charset="0"/>
            </a:endParaRPr>
          </a:p>
        </p:txBody>
      </p:sp>
      <p:pic>
        <p:nvPicPr>
          <p:cNvPr id="114691"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Заголовок 1"/>
          <p:cNvSpPr>
            <a:spLocks noGrp="1"/>
          </p:cNvSpPr>
          <p:nvPr>
            <p:ph type="title"/>
          </p:nvPr>
        </p:nvSpPr>
        <p:spPr>
          <a:xfrm>
            <a:off x="612775" y="228600"/>
            <a:ext cx="8153400" cy="990600"/>
          </a:xfrm>
        </p:spPr>
        <p:txBody>
          <a:bodyPr/>
          <a:lstStyle/>
          <a:p>
            <a:pPr algn="ctr"/>
            <a:r>
              <a:rPr lang="ru-RU" sz="3200" b="1" smtClean="0">
                <a:solidFill>
                  <a:srgbClr val="FF0000"/>
                </a:solidFill>
                <a:latin typeface="Times New Roman" pitchFamily="18" charset="0"/>
                <a:cs typeface="Times New Roman" pitchFamily="18" charset="0"/>
              </a:rPr>
              <a:t>Материалы к уроку</a:t>
            </a:r>
          </a:p>
        </p:txBody>
      </p:sp>
      <p:sp>
        <p:nvSpPr>
          <p:cNvPr id="3" name="Содержимое 2"/>
          <p:cNvSpPr>
            <a:spLocks noGrp="1"/>
          </p:cNvSpPr>
          <p:nvPr>
            <p:ph sz="quarter" idx="1"/>
          </p:nvPr>
        </p:nvSpPr>
        <p:spPr>
          <a:xfrm>
            <a:off x="395288" y="1557338"/>
            <a:ext cx="8748712" cy="3527425"/>
          </a:xfrm>
        </p:spPr>
        <p:txBody>
          <a:bodyPr>
            <a:normAutofit fontScale="70000" lnSpcReduction="20000"/>
          </a:bodyPr>
          <a:lstStyle/>
          <a:p>
            <a:pPr marL="320040" indent="-320040" algn="ctr" fontAlgn="auto">
              <a:spcAft>
                <a:spcPts val="0"/>
              </a:spcAft>
              <a:buFont typeface="Wingdings"/>
              <a:buNone/>
              <a:defRPr/>
            </a:pPr>
            <a:r>
              <a:rPr lang="ru-RU" sz="3400" b="1" dirty="0" smtClean="0">
                <a:solidFill>
                  <a:srgbClr val="C00000"/>
                </a:solidFill>
                <a:latin typeface="Times New Roman" pitchFamily="18" charset="0"/>
                <a:cs typeface="Times New Roman" pitchFamily="18" charset="0"/>
              </a:rPr>
              <a:t>Оборудование </a:t>
            </a:r>
            <a:r>
              <a:rPr lang="ru-RU" sz="3400" b="1" dirty="0">
                <a:solidFill>
                  <a:srgbClr val="C00000"/>
                </a:solidFill>
                <a:latin typeface="Times New Roman" pitchFamily="18" charset="0"/>
                <a:cs typeface="Times New Roman" pitchFamily="18" charset="0"/>
              </a:rPr>
              <a:t>для учителя:</a:t>
            </a:r>
          </a:p>
          <a:p>
            <a:pPr marL="268288" indent="0" fontAlgn="auto">
              <a:spcAft>
                <a:spcPts val="0"/>
              </a:spcAft>
              <a:buFont typeface="Wingdings"/>
              <a:buNone/>
              <a:defRPr/>
            </a:pPr>
            <a:r>
              <a:rPr lang="ru-RU" sz="3400" b="1" dirty="0" smtClean="0">
                <a:solidFill>
                  <a:srgbClr val="000066"/>
                </a:solidFill>
                <a:latin typeface="Times New Roman" pitchFamily="18" charset="0"/>
                <a:cs typeface="Times New Roman" pitchFamily="18" charset="0"/>
              </a:rPr>
              <a:t>мультимедийный </a:t>
            </a:r>
            <a:r>
              <a:rPr lang="ru-RU" sz="3400" b="1" dirty="0">
                <a:solidFill>
                  <a:srgbClr val="000066"/>
                </a:solidFill>
                <a:latin typeface="Times New Roman" pitchFamily="18" charset="0"/>
                <a:cs typeface="Times New Roman" pitchFamily="18" charset="0"/>
              </a:rPr>
              <a:t>проектор;</a:t>
            </a:r>
          </a:p>
          <a:p>
            <a:pPr marL="268288" indent="0" fontAlgn="auto">
              <a:spcAft>
                <a:spcPts val="0"/>
              </a:spcAft>
              <a:buFont typeface="Wingdings"/>
              <a:buNone/>
              <a:defRPr/>
            </a:pPr>
            <a:r>
              <a:rPr lang="ru-RU" sz="3400" b="1" dirty="0" smtClean="0">
                <a:solidFill>
                  <a:srgbClr val="000066"/>
                </a:solidFill>
                <a:latin typeface="Times New Roman" pitchFamily="18" charset="0"/>
                <a:cs typeface="Times New Roman" pitchFamily="18" charset="0"/>
              </a:rPr>
              <a:t>раздаточный материал; </a:t>
            </a:r>
          </a:p>
          <a:p>
            <a:pPr marL="268288" indent="0" fontAlgn="auto">
              <a:spcAft>
                <a:spcPts val="0"/>
              </a:spcAft>
              <a:buFont typeface="Wingdings"/>
              <a:buNone/>
              <a:defRPr/>
            </a:pPr>
            <a:r>
              <a:rPr lang="ru-RU" sz="3400" b="1" dirty="0" smtClean="0">
                <a:solidFill>
                  <a:srgbClr val="000066"/>
                </a:solidFill>
                <a:latin typeface="Times New Roman" pitchFamily="18" charset="0"/>
                <a:cs typeface="Times New Roman" pitchFamily="18" charset="0"/>
              </a:rPr>
              <a:t>демонстрационная шахматная доска</a:t>
            </a:r>
            <a:endParaRPr lang="en-US" sz="3400" b="1" dirty="0">
              <a:solidFill>
                <a:srgbClr val="000066"/>
              </a:solidFill>
              <a:latin typeface="Times New Roman" pitchFamily="18" charset="0"/>
              <a:cs typeface="Times New Roman" pitchFamily="18" charset="0"/>
            </a:endParaRPr>
          </a:p>
          <a:p>
            <a:pPr marL="320040" indent="-320040" algn="ctr" fontAlgn="auto">
              <a:spcAft>
                <a:spcPts val="0"/>
              </a:spcAft>
              <a:buFont typeface="Wingdings"/>
              <a:buNone/>
              <a:defRPr/>
            </a:pPr>
            <a:r>
              <a:rPr lang="ru-RU" sz="3400" b="1" dirty="0" smtClean="0">
                <a:solidFill>
                  <a:srgbClr val="C00000"/>
                </a:solidFill>
                <a:latin typeface="Times New Roman" pitchFamily="18" charset="0"/>
                <a:cs typeface="Times New Roman" pitchFamily="18" charset="0"/>
              </a:rPr>
              <a:t>Оборудование </a:t>
            </a:r>
            <a:r>
              <a:rPr lang="ru-RU" sz="3400" b="1" dirty="0">
                <a:solidFill>
                  <a:srgbClr val="C00000"/>
                </a:solidFill>
                <a:latin typeface="Times New Roman" pitchFamily="18" charset="0"/>
                <a:cs typeface="Times New Roman" pitchFamily="18" charset="0"/>
              </a:rPr>
              <a:t>для учащихся:</a:t>
            </a:r>
          </a:p>
          <a:p>
            <a:pPr marL="320040" indent="-320040" fontAlgn="auto">
              <a:spcAft>
                <a:spcPts val="0"/>
              </a:spcAft>
              <a:buFont typeface="Wingdings"/>
              <a:buNone/>
              <a:defRPr/>
            </a:pPr>
            <a:r>
              <a:rPr lang="ru-RU" sz="3400" b="1" dirty="0" smtClean="0">
                <a:latin typeface="Times New Roman" pitchFamily="18" charset="0"/>
                <a:cs typeface="Times New Roman" pitchFamily="18" charset="0"/>
              </a:rPr>
              <a:t>    </a:t>
            </a:r>
            <a:r>
              <a:rPr lang="ru-RU" sz="3400" b="1" dirty="0" smtClean="0">
                <a:solidFill>
                  <a:srgbClr val="000066"/>
                </a:solidFill>
                <a:latin typeface="Times New Roman" pitchFamily="18" charset="0"/>
                <a:cs typeface="Times New Roman" pitchFamily="18" charset="0"/>
              </a:rPr>
              <a:t>учебник, индивидуальные шахматные доски</a:t>
            </a:r>
          </a:p>
          <a:p>
            <a:pPr marL="320040" indent="-320040" fontAlgn="auto">
              <a:spcAft>
                <a:spcPts val="0"/>
              </a:spcAft>
              <a:buFont typeface="Wingdings"/>
              <a:buNone/>
              <a:defRPr/>
            </a:pPr>
            <a:r>
              <a:rPr lang="ru-RU" sz="3400" b="1" dirty="0" smtClean="0">
                <a:solidFill>
                  <a:srgbClr val="000066"/>
                </a:solidFill>
                <a:latin typeface="Times New Roman" pitchFamily="18" charset="0"/>
                <a:cs typeface="Times New Roman" pitchFamily="18" charset="0"/>
              </a:rPr>
              <a:t>    рабочая </a:t>
            </a:r>
            <a:r>
              <a:rPr lang="ru-RU" sz="3400" b="1" dirty="0">
                <a:solidFill>
                  <a:srgbClr val="000066"/>
                </a:solidFill>
                <a:latin typeface="Times New Roman" pitchFamily="18" charset="0"/>
                <a:cs typeface="Times New Roman" pitchFamily="18" charset="0"/>
              </a:rPr>
              <a:t>тетрадь к учебнику </a:t>
            </a:r>
            <a:endParaRPr lang="ru-RU" sz="3400" b="1" dirty="0" smtClean="0">
              <a:solidFill>
                <a:srgbClr val="000066"/>
              </a:solidFill>
              <a:latin typeface="Times New Roman" pitchFamily="18" charset="0"/>
              <a:cs typeface="Times New Roman" pitchFamily="18" charset="0"/>
            </a:endParaRPr>
          </a:p>
          <a:p>
            <a:pPr marL="320040" indent="-320040" fontAlgn="auto">
              <a:spcAft>
                <a:spcPts val="0"/>
              </a:spcAft>
              <a:buFont typeface="Wingdings"/>
              <a:buNone/>
              <a:defRPr/>
            </a:pPr>
            <a:r>
              <a:rPr lang="ru-RU" sz="3400" b="1" dirty="0">
                <a:solidFill>
                  <a:srgbClr val="000066"/>
                </a:solidFill>
                <a:latin typeface="Times New Roman" pitchFamily="18" charset="0"/>
                <a:cs typeface="Times New Roman" pitchFamily="18" charset="0"/>
              </a:rPr>
              <a:t> </a:t>
            </a:r>
            <a:r>
              <a:rPr lang="ru-RU" sz="3400" b="1" dirty="0" smtClean="0">
                <a:solidFill>
                  <a:srgbClr val="000066"/>
                </a:solidFill>
                <a:latin typeface="Times New Roman" pitchFamily="18" charset="0"/>
                <a:cs typeface="Times New Roman" pitchFamily="18" charset="0"/>
              </a:rPr>
              <a:t>                                        </a:t>
            </a:r>
            <a:r>
              <a:rPr lang="ru-RU" sz="3400" b="1" dirty="0" err="1" smtClean="0">
                <a:solidFill>
                  <a:srgbClr val="C00000"/>
                </a:solidFill>
                <a:latin typeface="Times New Roman" pitchFamily="18" charset="0"/>
                <a:cs typeface="Times New Roman" pitchFamily="18" charset="0"/>
              </a:rPr>
              <a:t>Медиаматериалы</a:t>
            </a:r>
            <a:r>
              <a:rPr lang="ru-RU" sz="3400" b="1" dirty="0">
                <a:solidFill>
                  <a:srgbClr val="C00000"/>
                </a:solidFill>
                <a:latin typeface="Times New Roman" pitchFamily="18" charset="0"/>
                <a:cs typeface="Times New Roman" pitchFamily="18" charset="0"/>
              </a:rPr>
              <a:t>:</a:t>
            </a:r>
          </a:p>
          <a:p>
            <a:pPr marL="320040" indent="-320040" fontAlgn="auto">
              <a:spcAft>
                <a:spcPts val="0"/>
              </a:spcAft>
              <a:buFont typeface="Wingdings"/>
              <a:buNone/>
              <a:defRPr/>
            </a:pPr>
            <a:r>
              <a:rPr lang="ru-RU" sz="3400" dirty="0" smtClean="0">
                <a:latin typeface="Times New Roman" pitchFamily="18" charset="0"/>
                <a:cs typeface="Times New Roman" pitchFamily="18" charset="0"/>
              </a:rPr>
              <a:t>     </a:t>
            </a:r>
            <a:r>
              <a:rPr lang="ru-RU" sz="3400" b="1" dirty="0">
                <a:solidFill>
                  <a:srgbClr val="000066"/>
                </a:solidFill>
                <a:latin typeface="Times New Roman" pitchFamily="18" charset="0"/>
                <a:cs typeface="Times New Roman" pitchFamily="18" charset="0"/>
              </a:rPr>
              <a:t>авторская презентация </a:t>
            </a:r>
          </a:p>
          <a:p>
            <a:pPr marL="320040" indent="-320040" fontAlgn="auto">
              <a:spcAft>
                <a:spcPts val="0"/>
              </a:spcAft>
              <a:buFont typeface="Wingdings"/>
              <a:buNone/>
              <a:defRPr/>
            </a:pPr>
            <a:endParaRPr lang="ru-RU" dirty="0"/>
          </a:p>
        </p:txBody>
      </p:sp>
      <p:pic>
        <p:nvPicPr>
          <p:cNvPr id="115715"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Заголовок 1"/>
          <p:cNvSpPr>
            <a:spLocks noGrp="1"/>
          </p:cNvSpPr>
          <p:nvPr>
            <p:ph type="title"/>
          </p:nvPr>
        </p:nvSpPr>
        <p:spPr>
          <a:xfrm>
            <a:off x="1835150" y="228600"/>
            <a:ext cx="6931025" cy="990600"/>
          </a:xfrm>
        </p:spPr>
        <p:txBody>
          <a:bodyPr/>
          <a:lstStyle/>
          <a:p>
            <a:pPr algn="ctr"/>
            <a:r>
              <a:rPr lang="ru-RU" sz="3200" b="1" smtClean="0">
                <a:solidFill>
                  <a:srgbClr val="FF0000"/>
                </a:solidFill>
                <a:latin typeface="Times New Roman" pitchFamily="18" charset="0"/>
                <a:cs typeface="Times New Roman" pitchFamily="18" charset="0"/>
              </a:rPr>
              <a:t>Основные этапы организации учебной деятельности</a:t>
            </a:r>
          </a:p>
        </p:txBody>
      </p:sp>
      <p:sp>
        <p:nvSpPr>
          <p:cNvPr id="3" name="Содержимое 2"/>
          <p:cNvSpPr>
            <a:spLocks noGrp="1"/>
          </p:cNvSpPr>
          <p:nvPr>
            <p:ph sz="quarter" idx="1"/>
          </p:nvPr>
        </p:nvSpPr>
        <p:spPr>
          <a:xfrm>
            <a:off x="539750" y="1484313"/>
            <a:ext cx="8424863" cy="5373687"/>
          </a:xfrm>
        </p:spPr>
        <p:txBody>
          <a:bodyPr>
            <a:noAutofit/>
          </a:bodyPr>
          <a:lstStyle/>
          <a:p>
            <a:pPr marL="0" indent="0">
              <a:buFont typeface="Wingdings" pitchFamily="2" charset="2"/>
              <a:buNone/>
            </a:pPr>
            <a:r>
              <a:rPr lang="ru-RU" sz="2000" b="1" dirty="0" smtClean="0">
                <a:solidFill>
                  <a:srgbClr val="002060"/>
                </a:solidFill>
                <a:latin typeface="Times New Roman" pitchFamily="18" charset="0"/>
                <a:cs typeface="Times New Roman" pitchFamily="18" charset="0"/>
              </a:rPr>
              <a:t>1.Организационный момент </a:t>
            </a:r>
            <a:endParaRPr lang="ru-RU" sz="1600" b="1" dirty="0" smtClean="0">
              <a:solidFill>
                <a:srgbClr val="002060"/>
              </a:solidFill>
              <a:cs typeface="Times New Roman" pitchFamily="18" charset="0"/>
            </a:endParaRPr>
          </a:p>
          <a:p>
            <a:pPr marL="0" indent="0">
              <a:buFont typeface="Wingdings" pitchFamily="2" charset="2"/>
              <a:buNone/>
            </a:pPr>
            <a:r>
              <a:rPr lang="ru-RU" sz="2000" b="1" dirty="0" smtClean="0">
                <a:solidFill>
                  <a:srgbClr val="002060"/>
                </a:solidFill>
                <a:latin typeface="Times New Roman" pitchFamily="18" charset="0"/>
                <a:cs typeface="Times New Roman" pitchFamily="18" charset="0"/>
              </a:rPr>
              <a:t>2. Актуализация знаний</a:t>
            </a:r>
            <a:endParaRPr lang="ru-RU" sz="1600" b="1" dirty="0" smtClean="0">
              <a:solidFill>
                <a:srgbClr val="002060"/>
              </a:solidFill>
              <a:cs typeface="Times New Roman" pitchFamily="18" charset="0"/>
            </a:endParaRPr>
          </a:p>
          <a:p>
            <a:pPr marL="0" indent="0">
              <a:buFont typeface="Wingdings" pitchFamily="2" charset="2"/>
              <a:buNone/>
            </a:pPr>
            <a:r>
              <a:rPr lang="ru-RU" sz="2000" b="1" dirty="0" smtClean="0">
                <a:solidFill>
                  <a:srgbClr val="002060"/>
                </a:solidFill>
                <a:latin typeface="Times New Roman" pitchFamily="18" charset="0"/>
                <a:cs typeface="Times New Roman" pitchFamily="18" charset="0"/>
              </a:rPr>
              <a:t>3.Включение в  деятельность </a:t>
            </a:r>
            <a:endParaRPr lang="ru-RU" sz="1600" b="1" dirty="0" smtClean="0">
              <a:solidFill>
                <a:srgbClr val="002060"/>
              </a:solidFill>
              <a:cs typeface="Times New Roman" pitchFamily="18" charset="0"/>
            </a:endParaRPr>
          </a:p>
          <a:p>
            <a:pPr marL="0" indent="0">
              <a:buFont typeface="Wingdings" pitchFamily="2" charset="2"/>
              <a:buNone/>
            </a:pPr>
            <a:r>
              <a:rPr lang="ru-RU" sz="2000" b="1" dirty="0" smtClean="0">
                <a:solidFill>
                  <a:srgbClr val="002060"/>
                </a:solidFill>
                <a:latin typeface="Times New Roman" pitchFamily="18" charset="0"/>
                <a:cs typeface="Times New Roman" pitchFamily="18" charset="0"/>
              </a:rPr>
              <a:t>4.Мотивация к деятельности (инсценировка)</a:t>
            </a:r>
            <a:endParaRPr lang="ru-RU" sz="1600" b="1" dirty="0" smtClean="0">
              <a:solidFill>
                <a:srgbClr val="002060"/>
              </a:solidFill>
              <a:cs typeface="Times New Roman" pitchFamily="18" charset="0"/>
            </a:endParaRPr>
          </a:p>
          <a:p>
            <a:pPr marL="0" indent="0">
              <a:buFont typeface="Wingdings" pitchFamily="2" charset="2"/>
              <a:buNone/>
            </a:pPr>
            <a:r>
              <a:rPr lang="ru-RU" sz="2000" b="1" dirty="0" smtClean="0">
                <a:solidFill>
                  <a:srgbClr val="002060"/>
                </a:solidFill>
                <a:latin typeface="Times New Roman" pitchFamily="18" charset="0"/>
                <a:cs typeface="Times New Roman" pitchFamily="18" charset="0"/>
              </a:rPr>
              <a:t>5.Постановка задачи и определение темы занятия </a:t>
            </a:r>
            <a:endParaRPr lang="ru-RU" sz="1600" b="1" dirty="0" smtClean="0">
              <a:solidFill>
                <a:srgbClr val="002060"/>
              </a:solidFill>
              <a:cs typeface="Times New Roman" pitchFamily="18" charset="0"/>
            </a:endParaRPr>
          </a:p>
          <a:p>
            <a:pPr marL="0" indent="0">
              <a:buFont typeface="Wingdings" pitchFamily="2" charset="2"/>
              <a:buNone/>
            </a:pPr>
            <a:r>
              <a:rPr lang="ru-RU" sz="2000" b="1" dirty="0" smtClean="0">
                <a:solidFill>
                  <a:srgbClr val="002060"/>
                </a:solidFill>
                <a:latin typeface="Times New Roman" pitchFamily="18" charset="0"/>
                <a:cs typeface="Times New Roman" pitchFamily="18" charset="0"/>
              </a:rPr>
              <a:t>6.Работа по теме занятия (построение проекта  выхода из затруднения)</a:t>
            </a:r>
            <a:endParaRPr lang="ru-RU" sz="1600" b="1" dirty="0" smtClean="0">
              <a:solidFill>
                <a:srgbClr val="002060"/>
              </a:solidFill>
              <a:cs typeface="Times New Roman" pitchFamily="18" charset="0"/>
            </a:endParaRPr>
          </a:p>
          <a:p>
            <a:pPr marL="0" indent="0">
              <a:buFont typeface="Wingdings" pitchFamily="2" charset="2"/>
              <a:buNone/>
            </a:pPr>
            <a:r>
              <a:rPr lang="ru-RU" sz="2000" b="1" dirty="0" smtClean="0">
                <a:solidFill>
                  <a:srgbClr val="002060"/>
                </a:solidFill>
                <a:latin typeface="Times New Roman" pitchFamily="18" charset="0"/>
                <a:cs typeface="Times New Roman" pitchFamily="18" charset="0"/>
              </a:rPr>
              <a:t>7.Динамическая пауза	</a:t>
            </a:r>
            <a:endParaRPr lang="ru-RU" sz="1600" b="1" dirty="0" smtClean="0">
              <a:solidFill>
                <a:srgbClr val="002060"/>
              </a:solidFill>
              <a:cs typeface="Times New Roman" pitchFamily="18" charset="0"/>
            </a:endParaRPr>
          </a:p>
          <a:p>
            <a:pPr marL="0" indent="0">
              <a:buFont typeface="Wingdings" pitchFamily="2" charset="2"/>
              <a:buNone/>
            </a:pPr>
            <a:r>
              <a:rPr lang="ru-RU" sz="2000" b="1" dirty="0" smtClean="0">
                <a:solidFill>
                  <a:srgbClr val="002060"/>
                </a:solidFill>
                <a:latin typeface="Times New Roman" pitchFamily="18" charset="0"/>
                <a:cs typeface="Times New Roman" pitchFamily="18" charset="0"/>
              </a:rPr>
              <a:t>8.Продолжение работы по теме занятия</a:t>
            </a:r>
            <a:endParaRPr lang="ru-RU" sz="1600" b="1" dirty="0" smtClean="0">
              <a:solidFill>
                <a:srgbClr val="002060"/>
              </a:solidFill>
              <a:cs typeface="Times New Roman" pitchFamily="18" charset="0"/>
            </a:endParaRPr>
          </a:p>
          <a:p>
            <a:pPr marL="0" indent="0">
              <a:buFont typeface="Wingdings" pitchFamily="2" charset="2"/>
              <a:buNone/>
            </a:pPr>
            <a:r>
              <a:rPr lang="ru-RU" sz="2000" b="1" dirty="0" smtClean="0">
                <a:solidFill>
                  <a:srgbClr val="002060"/>
                </a:solidFill>
                <a:latin typeface="Times New Roman" pitchFamily="18" charset="0"/>
                <a:cs typeface="Times New Roman" pitchFamily="18" charset="0"/>
              </a:rPr>
              <a:t>9.Рефлексия. Включение в самоанализ проделанной работы.</a:t>
            </a:r>
            <a:endParaRPr lang="ru-RU" sz="1600" b="1" dirty="0" smtClean="0">
              <a:solidFill>
                <a:srgbClr val="002060"/>
              </a:solidFill>
              <a:cs typeface="Times New Roman" pitchFamily="18" charset="0"/>
            </a:endParaRPr>
          </a:p>
          <a:p>
            <a:pPr marL="0" indent="0">
              <a:buFont typeface="Wingdings" pitchFamily="2" charset="2"/>
              <a:buNone/>
            </a:pPr>
            <a:r>
              <a:rPr lang="ru-RU" sz="2000" b="1" dirty="0" smtClean="0">
                <a:solidFill>
                  <a:srgbClr val="002060"/>
                </a:solidFill>
                <a:latin typeface="Times New Roman" pitchFamily="18" charset="0"/>
                <a:cs typeface="Times New Roman" pitchFamily="18" charset="0"/>
              </a:rPr>
              <a:t>10.Подведение итогов занятия.</a:t>
            </a:r>
            <a:endParaRPr lang="ru-RU" sz="1600" b="1" dirty="0" smtClean="0">
              <a:solidFill>
                <a:srgbClr val="002060"/>
              </a:solidFill>
              <a:cs typeface="Times New Roman" pitchFamily="18" charset="0"/>
            </a:endParaRPr>
          </a:p>
          <a:p>
            <a:pPr marL="0" indent="0" algn="just">
              <a:buFont typeface="Wingdings" pitchFamily="2" charset="2"/>
              <a:buNone/>
            </a:pPr>
            <a:r>
              <a:rPr lang="ru-RU" sz="2000" b="1" dirty="0" smtClean="0">
                <a:solidFill>
                  <a:srgbClr val="0070C0"/>
                </a:solidFill>
                <a:latin typeface="Times New Roman" pitchFamily="18" charset="0"/>
                <a:cs typeface="Times New Roman" pitchFamily="18" charset="0"/>
              </a:rPr>
              <a:t>    </a:t>
            </a:r>
            <a:r>
              <a:rPr lang="en-US" sz="2000" b="1" dirty="0" smtClean="0">
                <a:solidFill>
                  <a:srgbClr val="0070C0"/>
                </a:solidFill>
                <a:latin typeface="Times New Roman" pitchFamily="18" charset="0"/>
                <a:cs typeface="Times New Roman" pitchFamily="18" charset="0"/>
              </a:rPr>
              <a:t>    </a:t>
            </a:r>
            <a:r>
              <a:rPr lang="ru-RU" sz="2000" b="1" dirty="0" smtClean="0">
                <a:solidFill>
                  <a:srgbClr val="0070C0"/>
                </a:solidFill>
                <a:latin typeface="Times New Roman" pitchFamily="18" charset="0"/>
                <a:cs typeface="Times New Roman" pitchFamily="18" charset="0"/>
              </a:rPr>
              <a:t> </a:t>
            </a:r>
            <a:r>
              <a:rPr lang="ru-RU" sz="2000" b="1" i="1" dirty="0" smtClean="0">
                <a:solidFill>
                  <a:srgbClr val="000066"/>
                </a:solidFill>
                <a:latin typeface="Times New Roman" pitchFamily="18" charset="0"/>
                <a:cs typeface="Times New Roman" pitchFamily="18" charset="0"/>
              </a:rPr>
              <a:t>Структура урока соответствует типу урока и его дидактическим задачам. Время, отведенное на все этапы урока, было рационально распределено. Поддерживался высокий  темп работы учащихся.</a:t>
            </a:r>
          </a:p>
          <a:p>
            <a:pPr marL="0" indent="0">
              <a:buFont typeface="Wingdings" pitchFamily="2" charset="2"/>
              <a:buNone/>
            </a:pPr>
            <a:r>
              <a:rPr lang="ru-RU" sz="2000" b="1" dirty="0" smtClean="0">
                <a:solidFill>
                  <a:srgbClr val="0070C0"/>
                </a:solidFill>
                <a:latin typeface="Times New Roman" pitchFamily="18" charset="0"/>
                <a:cs typeface="Times New Roman" pitchFamily="18" charset="0"/>
              </a:rPr>
              <a:t> </a:t>
            </a:r>
          </a:p>
          <a:p>
            <a:pPr marL="0" indent="0"/>
            <a:endParaRPr lang="ru-RU" sz="2400" b="1" dirty="0" smtClean="0"/>
          </a:p>
        </p:txBody>
      </p:sp>
      <p:pic>
        <p:nvPicPr>
          <p:cNvPr id="116739"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60350"/>
            <a:ext cx="8153400" cy="958850"/>
          </a:xfrm>
        </p:spPr>
        <p:txBody>
          <a:bodyPr>
            <a:normAutofit fontScale="90000"/>
          </a:bodyPr>
          <a:lstStyle/>
          <a:p>
            <a:pPr algn="ctr" fontAlgn="auto">
              <a:spcAft>
                <a:spcPts val="0"/>
              </a:spcAft>
              <a:defRPr/>
            </a:pPr>
            <a:r>
              <a:rPr lang="ru-RU" b="1" dirty="0" smtClean="0"/>
              <a:t/>
            </a:r>
            <a:br>
              <a:rPr lang="ru-RU" b="1" dirty="0" smtClean="0"/>
            </a:br>
            <a:endParaRPr lang="ru-RU" b="1" dirty="0"/>
          </a:p>
        </p:txBody>
      </p:sp>
      <p:sp>
        <p:nvSpPr>
          <p:cNvPr id="117762" name="Содержимое 2"/>
          <p:cNvSpPr>
            <a:spLocks noGrp="1"/>
          </p:cNvSpPr>
          <p:nvPr>
            <p:ph sz="quarter" idx="1"/>
          </p:nvPr>
        </p:nvSpPr>
        <p:spPr>
          <a:xfrm>
            <a:off x="612775" y="1600200"/>
            <a:ext cx="8351838" cy="4637088"/>
          </a:xfrm>
        </p:spPr>
        <p:txBody>
          <a:bodyPr/>
          <a:lstStyle/>
          <a:p>
            <a:pPr>
              <a:buFont typeface="Wingdings" pitchFamily="2" charset="2"/>
              <a:buNone/>
            </a:pPr>
            <a:r>
              <a:rPr lang="en-US" sz="2400" b="1" smtClean="0">
                <a:solidFill>
                  <a:srgbClr val="0070C0"/>
                </a:solidFill>
                <a:latin typeface="Times New Roman" pitchFamily="18" charset="0"/>
                <a:cs typeface="Times New Roman" pitchFamily="18" charset="0"/>
              </a:rPr>
              <a:t>      </a:t>
            </a:r>
            <a:r>
              <a:rPr lang="ru-RU" sz="2600" b="1" smtClean="0">
                <a:solidFill>
                  <a:srgbClr val="C00000"/>
                </a:solidFill>
                <a:latin typeface="Times New Roman" pitchFamily="18" charset="0"/>
                <a:cs typeface="Times New Roman" pitchFamily="18" charset="0"/>
              </a:rPr>
              <a:t>по виду источника информации:</a:t>
            </a:r>
          </a:p>
          <a:p>
            <a:pPr>
              <a:spcBef>
                <a:spcPct val="0"/>
              </a:spcBef>
              <a:buFont typeface="Wingdings" pitchFamily="2" charset="2"/>
              <a:buNone/>
            </a:pPr>
            <a:r>
              <a:rPr lang="en-US" sz="2400" b="1" smtClean="0">
                <a:latin typeface="Times New Roman" pitchFamily="18" charset="0"/>
                <a:cs typeface="Times New Roman" pitchFamily="18" charset="0"/>
              </a:rPr>
              <a:t>    </a:t>
            </a:r>
            <a:r>
              <a:rPr lang="ru-RU" sz="2400" b="1" smtClean="0">
                <a:latin typeface="Times New Roman" pitchFamily="18" charset="0"/>
                <a:cs typeface="Times New Roman" pitchFamily="18" charset="0"/>
              </a:rPr>
              <a:t>-</a:t>
            </a:r>
            <a:r>
              <a:rPr lang="ru-RU" sz="2200" b="1" smtClean="0">
                <a:solidFill>
                  <a:srgbClr val="000066"/>
                </a:solidFill>
                <a:latin typeface="Times New Roman" pitchFamily="18" charset="0"/>
                <a:cs typeface="Times New Roman" pitchFamily="18" charset="0"/>
              </a:rPr>
              <a:t>словесные (объяснение, беседа с учащимися);</a:t>
            </a:r>
          </a:p>
          <a:p>
            <a:pPr>
              <a:spcBef>
                <a:spcPct val="0"/>
              </a:spcBef>
              <a:buFont typeface="Wingdings" pitchFamily="2" charset="2"/>
              <a:buNone/>
            </a:pPr>
            <a:r>
              <a:rPr lang="en-US" sz="2200" b="1" smtClean="0">
                <a:solidFill>
                  <a:srgbClr val="000066"/>
                </a:solidFill>
                <a:latin typeface="Times New Roman" pitchFamily="18" charset="0"/>
                <a:cs typeface="Times New Roman" pitchFamily="18" charset="0"/>
              </a:rPr>
              <a:t>    </a:t>
            </a:r>
            <a:r>
              <a:rPr lang="ru-RU" sz="2200" b="1" smtClean="0">
                <a:solidFill>
                  <a:srgbClr val="000066"/>
                </a:solidFill>
                <a:latin typeface="Times New Roman" pitchFamily="18" charset="0"/>
                <a:cs typeface="Times New Roman" pitchFamily="18" charset="0"/>
              </a:rPr>
              <a:t>-наглядные (демонстрация презентации обучающего</a:t>
            </a:r>
            <a:r>
              <a:rPr lang="en-US" sz="2200" b="1" smtClean="0">
                <a:solidFill>
                  <a:srgbClr val="000066"/>
                </a:solidFill>
                <a:latin typeface="Times New Roman" pitchFamily="18" charset="0"/>
                <a:cs typeface="Times New Roman" pitchFamily="18" charset="0"/>
              </a:rPr>
              <a:t> </a:t>
            </a:r>
            <a:r>
              <a:rPr lang="ru-RU" sz="2200" b="1" smtClean="0">
                <a:solidFill>
                  <a:srgbClr val="000066"/>
                </a:solidFill>
                <a:latin typeface="Times New Roman" pitchFamily="18" charset="0"/>
                <a:cs typeface="Times New Roman" pitchFamily="18" charset="0"/>
              </a:rPr>
              <a:t>курса);</a:t>
            </a:r>
          </a:p>
          <a:p>
            <a:pPr>
              <a:spcBef>
                <a:spcPct val="0"/>
              </a:spcBef>
              <a:buFont typeface="Wingdings" pitchFamily="2" charset="2"/>
              <a:buNone/>
            </a:pPr>
            <a:r>
              <a:rPr lang="en-US" sz="2200" b="1" smtClean="0">
                <a:solidFill>
                  <a:srgbClr val="000066"/>
                </a:solidFill>
                <a:latin typeface="Times New Roman" pitchFamily="18" charset="0"/>
                <a:cs typeface="Times New Roman" pitchFamily="18" charset="0"/>
              </a:rPr>
              <a:t>    </a:t>
            </a:r>
            <a:r>
              <a:rPr lang="ru-RU" sz="2200" b="1" smtClean="0">
                <a:solidFill>
                  <a:srgbClr val="000066"/>
                </a:solidFill>
                <a:latin typeface="Times New Roman" pitchFamily="18" charset="0"/>
                <a:cs typeface="Times New Roman" pitchFamily="18" charset="0"/>
              </a:rPr>
              <a:t>-практические (работа в тетради)</a:t>
            </a:r>
          </a:p>
          <a:p>
            <a:pPr>
              <a:buFont typeface="Wingdings" pitchFamily="2" charset="2"/>
              <a:buNone/>
            </a:pPr>
            <a:r>
              <a:rPr lang="en-US" sz="2400" b="1" smtClean="0">
                <a:solidFill>
                  <a:srgbClr val="0070C0"/>
                </a:solidFill>
                <a:latin typeface="Times New Roman" pitchFamily="18" charset="0"/>
                <a:cs typeface="Times New Roman" pitchFamily="18" charset="0"/>
              </a:rPr>
              <a:t>       </a:t>
            </a:r>
            <a:r>
              <a:rPr lang="ru-RU" sz="2600" b="1" smtClean="0">
                <a:solidFill>
                  <a:srgbClr val="C00000"/>
                </a:solidFill>
                <a:latin typeface="Times New Roman" pitchFamily="18" charset="0"/>
                <a:cs typeface="Times New Roman" pitchFamily="18" charset="0"/>
              </a:rPr>
              <a:t>по виду учебной деятельности:</a:t>
            </a:r>
          </a:p>
          <a:p>
            <a:pPr>
              <a:buFont typeface="Wingdings" pitchFamily="2" charset="2"/>
              <a:buNone/>
            </a:pPr>
            <a:r>
              <a:rPr lang="en-US" sz="2400" b="1" smtClean="0">
                <a:latin typeface="Times New Roman" pitchFamily="18" charset="0"/>
                <a:cs typeface="Times New Roman" pitchFamily="18" charset="0"/>
              </a:rPr>
              <a:t>    </a:t>
            </a:r>
            <a:r>
              <a:rPr lang="ru-RU" sz="2400" b="1" smtClean="0">
                <a:latin typeface="Times New Roman" pitchFamily="18" charset="0"/>
                <a:cs typeface="Times New Roman" pitchFamily="18" charset="0"/>
              </a:rPr>
              <a:t>-</a:t>
            </a:r>
            <a:r>
              <a:rPr lang="ru-RU" sz="2200" b="1" smtClean="0">
                <a:solidFill>
                  <a:srgbClr val="000066"/>
                </a:solidFill>
                <a:latin typeface="Times New Roman" pitchFamily="18" charset="0"/>
                <a:cs typeface="Times New Roman" pitchFamily="18" charset="0"/>
              </a:rPr>
              <a:t>проблемно-поисковый метод (поиск решения </a:t>
            </a:r>
            <a:r>
              <a:rPr lang="en-US" sz="2200" b="1" smtClean="0">
                <a:solidFill>
                  <a:srgbClr val="000066"/>
                </a:solidFill>
                <a:latin typeface="Times New Roman" pitchFamily="18" charset="0"/>
                <a:cs typeface="Times New Roman" pitchFamily="18" charset="0"/>
              </a:rPr>
              <a:t>  </a:t>
            </a:r>
            <a:r>
              <a:rPr lang="ru-RU" sz="2200" b="1" smtClean="0">
                <a:solidFill>
                  <a:srgbClr val="000066"/>
                </a:solidFill>
                <a:latin typeface="Times New Roman" pitchFamily="18" charset="0"/>
                <a:cs typeface="Times New Roman" pitchFamily="18" charset="0"/>
              </a:rPr>
              <a:t>-поставленных перед учащимися проблем).</a:t>
            </a:r>
          </a:p>
          <a:p>
            <a:pPr algn="ctr">
              <a:buFont typeface="Wingdings" pitchFamily="2" charset="2"/>
              <a:buNone/>
            </a:pPr>
            <a:r>
              <a:rPr lang="en-US" sz="2400" b="1" smtClean="0">
                <a:solidFill>
                  <a:srgbClr val="0070C0"/>
                </a:solidFill>
                <a:latin typeface="Times New Roman" pitchFamily="18" charset="0"/>
                <a:cs typeface="Times New Roman" pitchFamily="18" charset="0"/>
              </a:rPr>
              <a:t>     </a:t>
            </a:r>
            <a:r>
              <a:rPr lang="ru-RU" sz="2600" b="1" smtClean="0">
                <a:solidFill>
                  <a:srgbClr val="C00000"/>
                </a:solidFill>
                <a:latin typeface="Times New Roman" pitchFamily="18" charset="0"/>
                <a:cs typeface="Times New Roman" pitchFamily="18" charset="0"/>
              </a:rPr>
              <a:t>Применены следующие формы познавательной</a:t>
            </a:r>
            <a:r>
              <a:rPr lang="en-US" sz="2600" b="1" smtClean="0">
                <a:solidFill>
                  <a:srgbClr val="C00000"/>
                </a:solidFill>
                <a:latin typeface="Times New Roman" pitchFamily="18" charset="0"/>
                <a:cs typeface="Times New Roman" pitchFamily="18" charset="0"/>
              </a:rPr>
              <a:t>  </a:t>
            </a:r>
            <a:r>
              <a:rPr lang="ru-RU" sz="2600" b="1" smtClean="0">
                <a:solidFill>
                  <a:srgbClr val="C00000"/>
                </a:solidFill>
                <a:latin typeface="Times New Roman" pitchFamily="18" charset="0"/>
                <a:cs typeface="Times New Roman" pitchFamily="18" charset="0"/>
              </a:rPr>
              <a:t>деятельности:</a:t>
            </a:r>
          </a:p>
          <a:p>
            <a:pPr>
              <a:buFont typeface="Wingdings" pitchFamily="2" charset="2"/>
              <a:buNone/>
            </a:pPr>
            <a:r>
              <a:rPr lang="en-US" sz="2400" smtClean="0">
                <a:latin typeface="Times New Roman" pitchFamily="18" charset="0"/>
                <a:cs typeface="Times New Roman" pitchFamily="18" charset="0"/>
              </a:rPr>
              <a:t>    </a:t>
            </a:r>
            <a:r>
              <a:rPr lang="ru-RU" sz="2200" b="1" smtClean="0">
                <a:solidFill>
                  <a:srgbClr val="000066"/>
                </a:solidFill>
                <a:latin typeface="Times New Roman" pitchFamily="18" charset="0"/>
                <a:cs typeface="Times New Roman" pitchFamily="18" charset="0"/>
              </a:rPr>
              <a:t>фронтальная, индивидуальная, групповая, парная, которые в ходе</a:t>
            </a:r>
            <a:r>
              <a:rPr lang="en-US" sz="2200" b="1" smtClean="0">
                <a:solidFill>
                  <a:srgbClr val="000066"/>
                </a:solidFill>
                <a:latin typeface="Times New Roman" pitchFamily="18" charset="0"/>
                <a:cs typeface="Times New Roman" pitchFamily="18" charset="0"/>
              </a:rPr>
              <a:t>  </a:t>
            </a:r>
            <a:r>
              <a:rPr lang="ru-RU" sz="2200" b="1" smtClean="0">
                <a:solidFill>
                  <a:srgbClr val="000066"/>
                </a:solidFill>
                <a:latin typeface="Times New Roman" pitchFamily="18" charset="0"/>
                <a:cs typeface="Times New Roman" pitchFamily="18" charset="0"/>
              </a:rPr>
              <a:t>урока сменяли друг друга.</a:t>
            </a:r>
          </a:p>
          <a:p>
            <a:endParaRPr lang="ru-RU" smtClean="0"/>
          </a:p>
        </p:txBody>
      </p:sp>
      <p:sp>
        <p:nvSpPr>
          <p:cNvPr id="117763" name="Прямоугольник 3"/>
          <p:cNvSpPr>
            <a:spLocks noChangeArrowheads="1"/>
          </p:cNvSpPr>
          <p:nvPr/>
        </p:nvSpPr>
        <p:spPr bwMode="auto">
          <a:xfrm>
            <a:off x="1908175" y="188913"/>
            <a:ext cx="6840538" cy="1076325"/>
          </a:xfrm>
          <a:prstGeom prst="rect">
            <a:avLst/>
          </a:prstGeom>
          <a:noFill/>
          <a:ln w="9525">
            <a:noFill/>
            <a:miter lim="800000"/>
            <a:headEnd/>
            <a:tailEnd/>
          </a:ln>
        </p:spPr>
        <p:txBody>
          <a:bodyPr>
            <a:spAutoFit/>
          </a:bodyPr>
          <a:lstStyle/>
          <a:p>
            <a:pPr algn="ctr"/>
            <a:r>
              <a:rPr lang="ru-RU" sz="3200" b="1">
                <a:solidFill>
                  <a:srgbClr val="FF0000"/>
                </a:solidFill>
                <a:latin typeface="Times New Roman" pitchFamily="18" charset="0"/>
                <a:cs typeface="Times New Roman" pitchFamily="18" charset="0"/>
              </a:rPr>
              <a:t>На уроке были использованы следующие методы обучения:</a:t>
            </a:r>
            <a:endParaRPr lang="ru-RU" sz="3200">
              <a:solidFill>
                <a:srgbClr val="FF0000"/>
              </a:solidFill>
              <a:latin typeface="Calibri" pitchFamily="34" charset="0"/>
            </a:endParaRPr>
          </a:p>
        </p:txBody>
      </p:sp>
      <p:pic>
        <p:nvPicPr>
          <p:cNvPr id="117764"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613" y="0"/>
            <a:ext cx="6840537" cy="765175"/>
          </a:xfrm>
        </p:spPr>
        <p:txBody>
          <a:bodyPr>
            <a:normAutofit fontScale="90000"/>
          </a:bodyPr>
          <a:lstStyle/>
          <a:p>
            <a:pPr fontAlgn="auto">
              <a:spcAft>
                <a:spcPts val="0"/>
              </a:spcAft>
              <a:defRPr/>
            </a:pPr>
            <a:r>
              <a:rPr lang="en-US" sz="3100" b="1" dirty="0" smtClean="0">
                <a:solidFill>
                  <a:srgbClr val="C00000"/>
                </a:solidFill>
                <a:latin typeface="Times New Roman" pitchFamily="18" charset="0"/>
                <a:cs typeface="Times New Roman" pitchFamily="18" charset="0"/>
              </a:rPr>
              <a:t/>
            </a:r>
            <a:br>
              <a:rPr lang="en-US" sz="3100" b="1" dirty="0" smtClean="0">
                <a:solidFill>
                  <a:srgbClr val="C00000"/>
                </a:solidFill>
                <a:latin typeface="Times New Roman" pitchFamily="18" charset="0"/>
                <a:cs typeface="Times New Roman" pitchFamily="18" charset="0"/>
              </a:rPr>
            </a:br>
            <a:r>
              <a:rPr lang="en-US" sz="3100" b="1" dirty="0" smtClean="0">
                <a:solidFill>
                  <a:srgbClr val="C00000"/>
                </a:solidFill>
                <a:latin typeface="Times New Roman" pitchFamily="18" charset="0"/>
                <a:cs typeface="Times New Roman" pitchFamily="18" charset="0"/>
              </a:rPr>
              <a:t/>
            </a:r>
            <a:br>
              <a:rPr lang="en-US" sz="3100" b="1" dirty="0" smtClean="0">
                <a:solidFill>
                  <a:srgbClr val="C00000"/>
                </a:solidFill>
                <a:latin typeface="Times New Roman" pitchFamily="18" charset="0"/>
                <a:cs typeface="Times New Roman" pitchFamily="18" charset="0"/>
              </a:rPr>
            </a:br>
            <a:r>
              <a:rPr lang="en-US" sz="3100" b="1" dirty="0" smtClean="0">
                <a:solidFill>
                  <a:srgbClr val="C00000"/>
                </a:solidFill>
                <a:latin typeface="Times New Roman" pitchFamily="18" charset="0"/>
                <a:cs typeface="Times New Roman" pitchFamily="18" charset="0"/>
              </a:rPr>
              <a:t/>
            </a:r>
            <a:br>
              <a:rPr lang="en-US" sz="3100" b="1" dirty="0" smtClean="0">
                <a:solidFill>
                  <a:srgbClr val="C00000"/>
                </a:solidFill>
                <a:latin typeface="Times New Roman" pitchFamily="18" charset="0"/>
                <a:cs typeface="Times New Roman" pitchFamily="18" charset="0"/>
              </a:rPr>
            </a:br>
            <a:r>
              <a:rPr lang="en-US" sz="3100" b="1" dirty="0" smtClean="0">
                <a:solidFill>
                  <a:srgbClr val="C00000"/>
                </a:solidFill>
                <a:latin typeface="Times New Roman" pitchFamily="18" charset="0"/>
                <a:cs typeface="Times New Roman" pitchFamily="18" charset="0"/>
              </a:rPr>
              <a:t/>
            </a:r>
            <a:br>
              <a:rPr lang="en-US" sz="3100" b="1" dirty="0" smtClean="0">
                <a:solidFill>
                  <a:srgbClr val="C00000"/>
                </a:solidFill>
                <a:latin typeface="Times New Roman" pitchFamily="18" charset="0"/>
                <a:cs typeface="Times New Roman" pitchFamily="18" charset="0"/>
              </a:rPr>
            </a:br>
            <a:r>
              <a:rPr lang="en-US" sz="3600" b="1" dirty="0" smtClean="0">
                <a:solidFill>
                  <a:srgbClr val="C00000"/>
                </a:solidFill>
                <a:latin typeface="Times New Roman" pitchFamily="18" charset="0"/>
                <a:cs typeface="Times New Roman" pitchFamily="18" charset="0"/>
              </a:rPr>
              <a:t/>
            </a:r>
            <a:br>
              <a:rPr lang="en-US" sz="3600" b="1" dirty="0" smtClean="0">
                <a:solidFill>
                  <a:srgbClr val="C00000"/>
                </a:solidFill>
                <a:latin typeface="Times New Roman" pitchFamily="18" charset="0"/>
                <a:cs typeface="Times New Roman" pitchFamily="18" charset="0"/>
              </a:rPr>
            </a:br>
            <a:r>
              <a:rPr lang="en-US" sz="3600" b="1" dirty="0" smtClean="0">
                <a:solidFill>
                  <a:srgbClr val="C00000"/>
                </a:solidFill>
                <a:latin typeface="Times New Roman" pitchFamily="18" charset="0"/>
                <a:cs typeface="Times New Roman" pitchFamily="18" charset="0"/>
              </a:rPr>
              <a:t/>
            </a:r>
            <a:br>
              <a:rPr lang="en-US" sz="3600" b="1" dirty="0" smtClean="0">
                <a:solidFill>
                  <a:srgbClr val="C00000"/>
                </a:solidFill>
                <a:latin typeface="Times New Roman" pitchFamily="18" charset="0"/>
                <a:cs typeface="Times New Roman" pitchFamily="18" charset="0"/>
              </a:rPr>
            </a:br>
            <a:r>
              <a:rPr lang="ru-RU" sz="3600" b="1" dirty="0">
                <a:solidFill>
                  <a:srgbClr val="FF0000"/>
                </a:solidFill>
                <a:latin typeface="Times New Roman" pitchFamily="18" charset="0"/>
                <a:cs typeface="Times New Roman" pitchFamily="18" charset="0"/>
              </a:rPr>
              <a:t>Ι. Организационный </a:t>
            </a:r>
            <a:r>
              <a:rPr lang="ru-RU" sz="3600" b="1" dirty="0" smtClean="0">
                <a:solidFill>
                  <a:srgbClr val="FF0000"/>
                </a:solidFill>
                <a:latin typeface="Times New Roman" pitchFamily="18" charset="0"/>
                <a:cs typeface="Times New Roman" pitchFamily="18" charset="0"/>
              </a:rPr>
              <a:t>этап </a:t>
            </a:r>
            <a:r>
              <a:rPr lang="ru-RU" sz="3600" b="1" dirty="0">
                <a:solidFill>
                  <a:srgbClr val="FF0000"/>
                </a:solidFill>
                <a:latin typeface="Times New Roman" pitchFamily="18" charset="0"/>
                <a:cs typeface="Times New Roman" pitchFamily="18" charset="0"/>
              </a:rPr>
              <a:t/>
            </a:r>
            <a:br>
              <a:rPr lang="ru-RU" sz="3600" b="1" dirty="0">
                <a:solidFill>
                  <a:srgbClr val="FF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endParaRPr lang="ru-RU" sz="27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539750" y="1700213"/>
            <a:ext cx="8424863" cy="4465637"/>
          </a:xfrm>
        </p:spPr>
        <p:txBody>
          <a:bodyPr>
            <a:normAutofit/>
          </a:bodyPr>
          <a:lstStyle/>
          <a:p>
            <a:pPr marL="320040" indent="-320040" algn="just" fontAlgn="auto">
              <a:spcAft>
                <a:spcPts val="0"/>
              </a:spcAft>
              <a:buFont typeface="Wingdings"/>
              <a:buNone/>
              <a:defRPr/>
            </a:pPr>
            <a:r>
              <a:rPr lang="ru-RU" sz="2400" b="1" dirty="0">
                <a:solidFill>
                  <a:srgbClr val="C00000"/>
                </a:solidFill>
                <a:latin typeface="Times New Roman" pitchFamily="18" charset="0"/>
                <a:cs typeface="Times New Roman" pitchFamily="18" charset="0"/>
              </a:rPr>
              <a:t> Цель: </a:t>
            </a:r>
            <a:r>
              <a:rPr lang="ru-RU" sz="2200" b="1" dirty="0">
                <a:solidFill>
                  <a:srgbClr val="000066"/>
                </a:solidFill>
                <a:latin typeface="Times New Roman" pitchFamily="18" charset="0"/>
                <a:cs typeface="Times New Roman" pitchFamily="18" charset="0"/>
              </a:rPr>
              <a:t>создание условий для возникновения у учеников внутренней потребности включения в учебную деятельность, настроить детей на активную работу на уроке , проверить готовность к уроку.</a:t>
            </a:r>
          </a:p>
          <a:p>
            <a:pPr marL="320040" indent="-320040" fontAlgn="auto">
              <a:spcAft>
                <a:spcPts val="0"/>
              </a:spcAft>
              <a:buFont typeface="Wingdings"/>
              <a:buNone/>
              <a:defRPr/>
            </a:pPr>
            <a:endParaRPr lang="ru-RU" sz="2200" b="1" i="1" dirty="0" smtClean="0">
              <a:solidFill>
                <a:srgbClr val="002060"/>
              </a:solidFill>
              <a:latin typeface="Times New Roman" pitchFamily="18" charset="0"/>
              <a:cs typeface="Times New Roman" pitchFamily="18" charset="0"/>
            </a:endParaRPr>
          </a:p>
          <a:p>
            <a:pPr marL="0" indent="447675" algn="just" fontAlgn="auto">
              <a:spcAft>
                <a:spcPts val="0"/>
              </a:spcAft>
              <a:buFont typeface="Wingdings"/>
              <a:buNone/>
              <a:defRPr/>
            </a:pPr>
            <a:r>
              <a:rPr lang="ru-RU" sz="2200" b="1" i="1" dirty="0" smtClean="0">
                <a:solidFill>
                  <a:srgbClr val="002060"/>
                </a:solidFill>
                <a:latin typeface="Times New Roman" pitchFamily="18" charset="0"/>
                <a:cs typeface="Times New Roman" pitchFamily="18" charset="0"/>
              </a:rPr>
              <a:t>На организационном этапе я </a:t>
            </a:r>
            <a:r>
              <a:rPr lang="ru-RU" sz="2200" b="1" i="1" dirty="0" smtClean="0">
                <a:solidFill>
                  <a:srgbClr val="002060"/>
                </a:solidFill>
                <a:latin typeface="Times New Roman" pitchFamily="18" charset="0"/>
                <a:cs typeface="Times New Roman" pitchFamily="18" charset="0"/>
              </a:rPr>
              <a:t>провел </a:t>
            </a:r>
            <a:r>
              <a:rPr lang="ru-RU" sz="2200" b="1" i="1" dirty="0" smtClean="0">
                <a:solidFill>
                  <a:srgbClr val="002060"/>
                </a:solidFill>
                <a:latin typeface="Times New Roman" pitchFamily="18" charset="0"/>
                <a:cs typeface="Times New Roman" pitchFamily="18" charset="0"/>
              </a:rPr>
              <a:t>викторину «Знаешь ли шахматные фигуры», игру «Угадай фигуру» направленную на активизацию внимания, памяти, речи.  Этот этап,  хотя и был непродолжительным, позволил быстро включить учащихся в ход урока, активизировать познавательную деятельность</a:t>
            </a:r>
            <a:r>
              <a:rPr lang="ru-RU" sz="2200" i="1" dirty="0">
                <a:solidFill>
                  <a:srgbClr val="002060"/>
                </a:solidFill>
                <a:latin typeface="Times New Roman" pitchFamily="18" charset="0"/>
                <a:cs typeface="Times New Roman" pitchFamily="18" charset="0"/>
              </a:rPr>
              <a:t>,</a:t>
            </a:r>
            <a:r>
              <a:rPr lang="ru-RU" sz="2200" b="1" i="1" dirty="0" smtClean="0">
                <a:solidFill>
                  <a:srgbClr val="002060"/>
                </a:solidFill>
                <a:latin typeface="Times New Roman" pitchFamily="18" charset="0"/>
                <a:cs typeface="Times New Roman" pitchFamily="18" charset="0"/>
              </a:rPr>
              <a:t> </a:t>
            </a:r>
            <a:r>
              <a:rPr lang="ru-RU" sz="2200" b="1" i="1" dirty="0">
                <a:solidFill>
                  <a:srgbClr val="002060"/>
                </a:solidFill>
                <a:latin typeface="Times New Roman" pitchFamily="18" charset="0"/>
                <a:cs typeface="Times New Roman" pitchFamily="18" charset="0"/>
              </a:rPr>
              <a:t>возможность каждому ребёнку оценить свои знания, увидеть, что он не усвоил и над чем ему ещё нужно поработать.</a:t>
            </a:r>
          </a:p>
          <a:p>
            <a:pPr marL="0" indent="447675" algn="just" fontAlgn="auto">
              <a:spcAft>
                <a:spcPts val="0"/>
              </a:spcAft>
              <a:buFont typeface="Wingdings"/>
              <a:buNone/>
              <a:defRPr/>
            </a:pPr>
            <a:endParaRPr lang="ru-RU" sz="2200" i="1" dirty="0" smtClean="0">
              <a:solidFill>
                <a:srgbClr val="002060"/>
              </a:solidFill>
              <a:latin typeface="Times New Roman" pitchFamily="18" charset="0"/>
              <a:cs typeface="Times New Roman" pitchFamily="18" charset="0"/>
            </a:endParaRPr>
          </a:p>
          <a:p>
            <a:pPr marL="320040" indent="-320040" fontAlgn="auto">
              <a:spcAft>
                <a:spcPts val="0"/>
              </a:spcAft>
              <a:buFont typeface="Wingdings"/>
              <a:buNone/>
              <a:defRPr/>
            </a:pPr>
            <a:endParaRPr lang="ru-RU" dirty="0"/>
          </a:p>
        </p:txBody>
      </p:sp>
      <p:pic>
        <p:nvPicPr>
          <p:cNvPr id="118787"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prstGeom prst="roundRect">
            <a:avLst/>
          </a:prstGeom>
          <a:ln>
            <a:solidFill>
              <a:srgbClr val="996600"/>
            </a:solidFill>
          </a:ln>
        </p:spPr>
        <p:txBody>
          <a:bodyPr>
            <a:noAutofit/>
            <a:scene3d>
              <a:camera prst="orthographicFront"/>
              <a:lightRig rig="threePt" dir="t"/>
            </a:scene3d>
            <a:sp3d extrusionH="57150">
              <a:bevelT h="25400" prst="softRound"/>
            </a:sp3d>
          </a:bodyPr>
          <a:lstStyle/>
          <a:p>
            <a:pPr algn="ctr" fontAlgn="auto">
              <a:spcAft>
                <a:spcPts val="0"/>
              </a:spcAft>
              <a:defRPr/>
            </a:pPr>
            <a:r>
              <a:rPr lang="ru-RU" sz="3200" b="1" dirty="0" smtClean="0">
                <a:ln>
                  <a:solidFill>
                    <a:srgbClr val="7A5100"/>
                  </a:solidFill>
                </a:ln>
                <a:solidFill>
                  <a:srgbClr val="FF0000"/>
                </a:solidFill>
                <a:effectLst>
                  <a:glow rad="101600">
                    <a:schemeClr val="accent1">
                      <a:satMod val="175000"/>
                      <a:alpha val="40000"/>
                    </a:schemeClr>
                  </a:glow>
                  <a:innerShdw blurRad="63500" dist="50800" dir="18900000">
                    <a:prstClr val="black">
                      <a:alpha val="50000"/>
                    </a:prstClr>
                  </a:innerShdw>
                </a:effectLst>
              </a:rPr>
              <a:t>Угадайте</a:t>
            </a:r>
            <a:endParaRPr lang="ru-RU" sz="3200" b="1" dirty="0">
              <a:ln>
                <a:solidFill>
                  <a:srgbClr val="7A5100"/>
                </a:solidFill>
              </a:ln>
              <a:solidFill>
                <a:srgbClr val="FF0000"/>
              </a:solidFill>
              <a:effectLst>
                <a:glow rad="101600">
                  <a:schemeClr val="accent1">
                    <a:satMod val="175000"/>
                    <a:alpha val="40000"/>
                  </a:schemeClr>
                </a:glow>
                <a:innerShdw blurRad="63500" dist="50800" dir="18900000">
                  <a:prstClr val="black">
                    <a:alpha val="50000"/>
                  </a:prstClr>
                </a:innerShdw>
              </a:effectLst>
            </a:endParaRPr>
          </a:p>
        </p:txBody>
      </p:sp>
      <p:pic>
        <p:nvPicPr>
          <p:cNvPr id="119810"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50" y="285750"/>
            <a:ext cx="1271588" cy="1071563"/>
          </a:xfrm>
          <a:prstGeom prst="rect">
            <a:avLst/>
          </a:prstGeom>
          <a:noFill/>
          <a:ln w="9525">
            <a:noFill/>
            <a:miter lim="800000"/>
            <a:headEnd/>
            <a:tailEnd/>
          </a:ln>
        </p:spPr>
      </p:pic>
      <p:sp>
        <p:nvSpPr>
          <p:cNvPr id="7" name="Прямоугольник 6"/>
          <p:cNvSpPr>
            <a:spLocks noChangeArrowheads="1"/>
          </p:cNvSpPr>
          <p:nvPr/>
        </p:nvSpPr>
        <p:spPr bwMode="auto">
          <a:xfrm>
            <a:off x="500063" y="3214688"/>
            <a:ext cx="4572000" cy="1200150"/>
          </a:xfrm>
          <a:prstGeom prst="rect">
            <a:avLst/>
          </a:prstGeom>
          <a:noFill/>
          <a:ln w="9525">
            <a:noFill/>
            <a:miter lim="800000"/>
            <a:headEnd/>
            <a:tailEnd/>
          </a:ln>
        </p:spPr>
        <p:txBody>
          <a:bodyPr>
            <a:spAutoFit/>
          </a:bodyPr>
          <a:lstStyle/>
          <a:p>
            <a:pPr algn="ctr"/>
            <a:r>
              <a:rPr lang="ru-RU" sz="2400" b="1">
                <a:solidFill>
                  <a:srgbClr val="FF0000"/>
                </a:solidFill>
                <a:latin typeface="Calibri" pitchFamily="34" charset="0"/>
              </a:rPr>
              <a:t>Загадка</a:t>
            </a:r>
          </a:p>
          <a:p>
            <a:pPr algn="ctr"/>
            <a:r>
              <a:rPr lang="ru-RU" sz="2400" b="1">
                <a:solidFill>
                  <a:srgbClr val="002060"/>
                </a:solidFill>
                <a:latin typeface="Calibri" pitchFamily="34" charset="0"/>
              </a:rPr>
              <a:t>Не люди, не звери, не часы, а ходят? </a:t>
            </a:r>
          </a:p>
        </p:txBody>
      </p:sp>
      <p:sp>
        <p:nvSpPr>
          <p:cNvPr id="8" name="TextBox 7"/>
          <p:cNvSpPr txBox="1">
            <a:spLocks noChangeArrowheads="1"/>
          </p:cNvSpPr>
          <p:nvPr/>
        </p:nvSpPr>
        <p:spPr bwMode="auto">
          <a:xfrm>
            <a:off x="889000" y="4897438"/>
            <a:ext cx="5286375" cy="522287"/>
          </a:xfrm>
          <a:prstGeom prst="rect">
            <a:avLst/>
          </a:prstGeom>
          <a:noFill/>
          <a:ln w="9525">
            <a:noFill/>
            <a:miter lim="800000"/>
            <a:headEnd/>
            <a:tailEnd/>
          </a:ln>
        </p:spPr>
        <p:txBody>
          <a:bodyPr>
            <a:spAutoFit/>
          </a:bodyPr>
          <a:lstStyle/>
          <a:p>
            <a:r>
              <a:rPr lang="ru-RU" sz="2800" b="1">
                <a:solidFill>
                  <a:srgbClr val="FF0000"/>
                </a:solidFill>
                <a:latin typeface="Calibri" pitchFamily="34" charset="0"/>
              </a:rPr>
              <a:t>Шахматные фигуры</a:t>
            </a:r>
          </a:p>
        </p:txBody>
      </p:sp>
      <p:pic>
        <p:nvPicPr>
          <p:cNvPr id="119813" name="Picture 2" descr="C:\Documents and Settings\Admin\Рабочий стол\Шахматы\Картинки\clip-art-playing-chess-340651.jpg"/>
          <p:cNvPicPr>
            <a:picLocks noChangeAspect="1" noChangeArrowheads="1"/>
          </p:cNvPicPr>
          <p:nvPr/>
        </p:nvPicPr>
        <p:blipFill>
          <a:blip r:embed="rId3" cstate="print"/>
          <a:srcRect/>
          <a:stretch>
            <a:fillRect/>
          </a:stretch>
        </p:blipFill>
        <p:spPr bwMode="auto">
          <a:xfrm>
            <a:off x="4857750" y="2344738"/>
            <a:ext cx="4000500" cy="4106862"/>
          </a:xfrm>
          <a:prstGeom prst="rect">
            <a:avLst/>
          </a:prstGeom>
          <a:noFill/>
          <a:ln w="9525">
            <a:noFill/>
            <a:miter lim="800000"/>
            <a:headEnd/>
            <a:tailEnd/>
          </a:ln>
        </p:spPr>
      </p:pic>
      <p:sp>
        <p:nvSpPr>
          <p:cNvPr id="119814" name="TextBox 8"/>
          <p:cNvSpPr txBox="1">
            <a:spLocks noChangeArrowheads="1"/>
          </p:cNvSpPr>
          <p:nvPr/>
        </p:nvSpPr>
        <p:spPr bwMode="auto">
          <a:xfrm>
            <a:off x="-541338" y="2084388"/>
            <a:ext cx="7073901" cy="830262"/>
          </a:xfrm>
          <a:prstGeom prst="rect">
            <a:avLst/>
          </a:prstGeom>
          <a:noFill/>
          <a:ln w="9525">
            <a:noFill/>
            <a:miter lim="800000"/>
            <a:headEnd/>
            <a:tailEnd/>
          </a:ln>
        </p:spPr>
        <p:txBody>
          <a:bodyPr>
            <a:spAutoFit/>
          </a:bodyPr>
          <a:lstStyle/>
          <a:p>
            <a:pPr algn="ctr"/>
            <a:r>
              <a:rPr lang="ru-RU" sz="2400" b="1">
                <a:solidFill>
                  <a:srgbClr val="002060"/>
                </a:solidFill>
                <a:latin typeface="Calibri" pitchFamily="34" charset="0"/>
              </a:rPr>
              <a:t>Королевство шахмат прогулку совершим.</a:t>
            </a:r>
          </a:p>
          <a:p>
            <a:pPr algn="ctr"/>
            <a:r>
              <a:rPr lang="ru-RU" sz="2400" b="1">
                <a:solidFill>
                  <a:srgbClr val="002060"/>
                </a:solidFill>
                <a:latin typeface="Calibri" pitchFamily="34" charset="0"/>
              </a:rPr>
              <a:t>О жителях что помним, сегодня повторим.</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TotalTime>
  <Words>1496</Words>
  <Application>Microsoft Office PowerPoint</Application>
  <PresentationFormat>Экран (4:3)</PresentationFormat>
  <Paragraphs>228</Paragraphs>
  <Slides>30</Slides>
  <Notes>0</Notes>
  <HiddenSlides>0</HiddenSlides>
  <MMClips>1</MMClips>
  <ScaleCrop>false</ScaleCrop>
  <HeadingPairs>
    <vt:vector size="6" baseType="variant">
      <vt:variant>
        <vt:lpstr>Использованные шрифты</vt:lpstr>
      </vt:variant>
      <vt:variant>
        <vt:i4>8</vt:i4>
      </vt:variant>
      <vt:variant>
        <vt:lpstr>Тема</vt:lpstr>
      </vt:variant>
      <vt:variant>
        <vt:i4>9</vt:i4>
      </vt:variant>
      <vt:variant>
        <vt:lpstr>Заголовки слайдов</vt:lpstr>
      </vt:variant>
      <vt:variant>
        <vt:i4>30</vt:i4>
      </vt:variant>
    </vt:vector>
  </HeadingPairs>
  <TitlesOfParts>
    <vt:vector size="47" baseType="lpstr">
      <vt:lpstr>Arial</vt:lpstr>
      <vt:lpstr>Calibri</vt:lpstr>
      <vt:lpstr>Comic Sans MS</vt:lpstr>
      <vt:lpstr>Times New Roman</vt:lpstr>
      <vt:lpstr>Tw Cen MT</vt:lpstr>
      <vt:lpstr>Verdana</vt:lpstr>
      <vt:lpstr>Wingdings</vt:lpstr>
      <vt:lpstr>Wingdings 2</vt:lpstr>
      <vt:lpstr>Обычная</vt:lpstr>
      <vt:lpstr>1_Шаблон Шахматы</vt:lpstr>
      <vt:lpstr>2_Шаблон Шахматы</vt:lpstr>
      <vt:lpstr>3_Шаблон Шахматы</vt:lpstr>
      <vt:lpstr>4_Шаблон Шахматы</vt:lpstr>
      <vt:lpstr>5_Шаблон Шахматы</vt:lpstr>
      <vt:lpstr>6_Шаблон Шахматы</vt:lpstr>
      <vt:lpstr>7_Шаблон Шахматы</vt:lpstr>
      <vt:lpstr>8_Шаблон Шахматы</vt:lpstr>
      <vt:lpstr>Презентация PowerPoint</vt:lpstr>
      <vt:lpstr>Презентация PowerPoint</vt:lpstr>
      <vt:lpstr>Планируемые результаты:  </vt:lpstr>
      <vt:lpstr>Планируемые результаты:  </vt:lpstr>
      <vt:lpstr>Материалы к уроку</vt:lpstr>
      <vt:lpstr>Основные этапы организации учебной деятельности</vt:lpstr>
      <vt:lpstr> </vt:lpstr>
      <vt:lpstr>      Ι. Организационный этап     </vt:lpstr>
      <vt:lpstr>Угадайте</vt:lpstr>
      <vt:lpstr>          </vt:lpstr>
      <vt:lpstr>Презентация PowerPoint</vt:lpstr>
      <vt:lpstr>I чемпион     Ребусы</vt:lpstr>
      <vt:lpstr> II чемпион мира по шахматам</vt:lpstr>
      <vt:lpstr>II. Актуализация знаний </vt:lpstr>
      <vt:lpstr>          Кроссворд «Шахматные фигуры»</vt:lpstr>
      <vt:lpstr>Презентация PowerPoint</vt:lpstr>
      <vt:lpstr>      ΙΙΙ. Включение в учебную деятельность Цель: создание проблемной ситуации.</vt:lpstr>
      <vt:lpstr>Сила короля</vt:lpstr>
      <vt:lpstr>Как ходит король?</vt:lpstr>
      <vt:lpstr> IV. Изучение нового материала Цель: Поиск решения учебной задачи.</vt:lpstr>
      <vt:lpstr>      Король шагает вперед</vt:lpstr>
      <vt:lpstr>      Король в игре</vt:lpstr>
      <vt:lpstr>Презентация PowerPoint</vt:lpstr>
      <vt:lpstr>Презентация PowerPoint</vt:lpstr>
      <vt:lpstr>Великое сражение</vt:lpstr>
      <vt:lpstr>План игры</vt:lpstr>
      <vt:lpstr>Великое сражение</vt:lpstr>
      <vt:lpstr>Вывод</vt:lpstr>
      <vt:lpstr> VII. Итог урока. Рефлексия. Цель:  умение давать анализ своих действий во время игры в шахматы, делать выводы в результате игры;  оценивать результат учебной деятельности.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112</cp:revision>
  <dcterms:modified xsi:type="dcterms:W3CDTF">2021-03-29T23:11:48Z</dcterms:modified>
</cp:coreProperties>
</file>