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1" r:id="rId45"/>
    <p:sldId id="299" r:id="rId46"/>
    <p:sldId id="300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арья" initials="Д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2-26T20:57:20.265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A3775-9EA0-47CF-9B8B-CA792DE77E47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7D6B-170B-4449-BECA-2F916D2D1E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7D6B-170B-4449-BECA-2F916D2D1E4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A48E99-3403-4B85-9320-721E0C2D5588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B11C9AD-C490-4AA0-A85B-33C170E469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med"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1412776"/>
            <a:ext cx="7772400" cy="30963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Тактика игры в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баскетбол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  <a:t>Подготовила методист </a:t>
            </a:r>
            <a:b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  <a:t>МБУ ДО ДЮСШ </a:t>
            </a:r>
            <a:r>
              <a:rPr lang="ru-RU" sz="2000" b="0" dirty="0" err="1" smtClean="0">
                <a:solidFill>
                  <a:schemeClr val="accent3">
                    <a:lumMod val="75000"/>
                  </a:schemeClr>
                </a:solidFill>
              </a:rPr>
              <a:t>Чаплыгинского</a:t>
            </a:r>
            <a: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  <a:t> района </a:t>
            </a:r>
            <a:b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b="0" dirty="0" err="1" smtClean="0">
                <a:solidFill>
                  <a:schemeClr val="accent3">
                    <a:lumMod val="75000"/>
                  </a:schemeClr>
                </a:solidFill>
              </a:rPr>
              <a:t>Шатохина</a:t>
            </a:r>
            <a:r>
              <a:rPr lang="ru-RU" sz="2000" b="0" dirty="0" smtClean="0">
                <a:solidFill>
                  <a:schemeClr val="accent3">
                    <a:lumMod val="75000"/>
                  </a:schemeClr>
                </a:solidFill>
              </a:rPr>
              <a:t> Елена Игоревна</a:t>
            </a:r>
            <a:endParaRPr lang="ru-RU" sz="2000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4705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</a:t>
            </a:r>
            <a:r>
              <a:rPr lang="ru-RU" sz="2600" dirty="0" smtClean="0">
                <a:latin typeface="Times New Roman" pitchFamily="18" charset="0"/>
              </a:rPr>
              <a:t>При розыгрыше мяча игрок должен стремиться к контратакующим действиям, переводить мяч при помощи продольных или диагональных передач, а иногда при помощи ведения перевести мяч в зону нападения.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Остроту и разносторонность нападения игрок с мячом обеспечивает, угрожая противнику броском с дальних и средних дистанций или проходом к щиту с ведением. Получив мяч, игрок должен посмотреть на корзину и быть в позиции готовности к броску. Сочетая ведение с финтом, игрок должен оттянуть на себя защитника партнёра, которому собирается передать мяч.</a:t>
            </a:r>
          </a:p>
          <a:p>
            <a:endParaRPr lang="ru-RU" sz="24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</a:rPr>
              <a:t>При взаимодействии с </a:t>
            </a:r>
            <a:r>
              <a:rPr lang="ru-RU" b="1" i="1" dirty="0" smtClean="0">
                <a:latin typeface="Times New Roman" pitchFamily="18" charset="0"/>
              </a:rPr>
              <a:t>центровым</a:t>
            </a:r>
            <a:r>
              <a:rPr lang="ru-RU" dirty="0" smtClean="0">
                <a:latin typeface="Times New Roman" pitchFamily="18" charset="0"/>
              </a:rPr>
              <a:t>, которого, как правило, опекают очень плотно, смелее использовать финты и скрытые передачи. А в случае, когда центрового опекают спереди, имеют место передачи навесные через руки защитника в расчёте на «проваливание» центрового, или передачи на уровне кольца, используя рост и прыгучесть партнёра.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</a:t>
            </a:r>
            <a:r>
              <a:rPr lang="ru-RU" b="1" i="1" dirty="0" smtClean="0">
                <a:latin typeface="Times New Roman" pitchFamily="18" charset="0"/>
              </a:rPr>
              <a:t> Центровой  </a:t>
            </a:r>
            <a:r>
              <a:rPr lang="ru-RU" dirty="0" smtClean="0">
                <a:latin typeface="Times New Roman" pitchFamily="18" charset="0"/>
              </a:rPr>
              <a:t>же, отдавая мяч партнёрам, должен хорошо владеть передачей из рук в руки, скрытыми передачами одной рукой, финтами на передачу и проходами к щиту.</a:t>
            </a:r>
          </a:p>
          <a:p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latin typeface="Times New Roman" pitchFamily="18" charset="0"/>
              </a:rPr>
              <a:t>В единоборстве с защитником следует помнить следующие положения: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1. Начинать проход с ведением почти всегда в сторону выдвинутой ноги защитника, стараться поставить свою ногу за выставленную вперёд ногу защитника, ударяя мяч под его руку и смело проходить вплотную.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2. Если защитник страхует проход в сильную сторону, то нужно начать движение именно в эту сторону, а затем  быстро уйти в другую.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3. Изучать в ходе матча сильные и слабые стороны опекающего защитника и использовать свои наблюдения в процессе единоборства.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    </a:t>
            </a:r>
            <a:r>
              <a:rPr lang="ru-RU" b="1" i="1" u="sng" dirty="0" smtClean="0"/>
              <a:t>Групповые действия</a:t>
            </a:r>
            <a:r>
              <a:rPr lang="ru-RU" sz="2400" dirty="0" smtClean="0">
                <a:latin typeface="Times New Roman" pitchFamily="18" charset="0"/>
              </a:rPr>
              <a:t>  </a:t>
            </a:r>
            <a:r>
              <a:rPr lang="ru-RU" sz="2600" dirty="0" smtClean="0">
                <a:latin typeface="Times New Roman" pitchFamily="18" charset="0"/>
              </a:rPr>
              <a:t>представляют собой небольшие составные части командных взаимодействий, на основе их смешанного исполнения складывается фундамент комбинационных действий всей команды.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Наиболее приемлемыми для тактических схем являются взаимодействия двух и трёх игроков. Больше применяются на практике взаимодействия двух игроков </a:t>
            </a:r>
            <a:r>
              <a:rPr lang="ru-RU" b="1" i="1" dirty="0" smtClean="0">
                <a:latin typeface="Times New Roman" pitchFamily="18" charset="0"/>
              </a:rPr>
              <a:t>«отдай мяч – выйди», «заслон», «пересечение».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    «Отдай мяч – выйди» </a:t>
            </a:r>
            <a:r>
              <a:rPr lang="ru-RU" dirty="0" smtClean="0">
                <a:latin typeface="Times New Roman" pitchFamily="18" charset="0"/>
              </a:rPr>
              <a:t>- этот способ заключается в том, что следует передача партнёру, при помощи финта сближение с защитником, затем рывком выход к щиту для получения ответной передачи и атаки.</a:t>
            </a:r>
          </a:p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    «Заслон» </a:t>
            </a:r>
            <a:r>
              <a:rPr lang="ru-RU" dirty="0" smtClean="0">
                <a:latin typeface="Times New Roman" pitchFamily="18" charset="0"/>
              </a:rPr>
              <a:t>- заключается в следующем: игрок становится вблизи с защитником, опекающим партнёра, таким образом, чтобы преградить защитнику кратчайший путь, по которому он может преследовать подопечного.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Заслон имеет несколько вариантов: </a:t>
            </a:r>
            <a:r>
              <a:rPr lang="ru-RU" i="1" dirty="0" smtClean="0">
                <a:latin typeface="Times New Roman" pitchFamily="18" charset="0"/>
              </a:rPr>
              <a:t>наружный, внутренний, в движении.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Если заслоняющий игрок сбоку или сзади защитника, то это  - </a:t>
            </a:r>
            <a:r>
              <a:rPr lang="ru-RU" i="1" dirty="0" smtClean="0">
                <a:latin typeface="Times New Roman" pitchFamily="18" charset="0"/>
              </a:rPr>
              <a:t>наружный заслон</a:t>
            </a:r>
            <a:r>
              <a:rPr lang="ru-RU" dirty="0" smtClean="0">
                <a:latin typeface="Times New Roman" pitchFamily="18" charset="0"/>
              </a:rPr>
              <a:t>, целью которого является освобождение партнёру кратчайшего пути к щиту с ведением или беспрепятственного выхода на свободное место.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случае, когда заслоняющий игрок располагается между партнёром и защитником, то этот заслон именуется </a:t>
            </a:r>
            <a:r>
              <a:rPr lang="ru-RU" i="1" dirty="0" smtClean="0">
                <a:latin typeface="Times New Roman" pitchFamily="18" charset="0"/>
              </a:rPr>
              <a:t>внутренним</a:t>
            </a:r>
            <a:r>
              <a:rPr lang="ru-RU" dirty="0" smtClean="0">
                <a:latin typeface="Times New Roman" pitchFamily="18" charset="0"/>
              </a:rPr>
              <a:t>, который применяется в основном для атаки корзины.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lang="ru-RU" i="1" dirty="0" smtClean="0">
                <a:latin typeface="Times New Roman" pitchFamily="18" charset="0"/>
              </a:rPr>
              <a:t>Заслон в движении </a:t>
            </a:r>
            <a:r>
              <a:rPr lang="ru-RU" dirty="0" smtClean="0">
                <a:latin typeface="Times New Roman" pitchFamily="18" charset="0"/>
              </a:rPr>
              <a:t>выполняется следующим образом: игрок входит в пространство между своим партнёром и его защитником и продолжает движение к щиту противника. Это позволяет игроку с мячом выбрать удобный момент для броска со средней дистанции без противодействия защитника.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lang="ru-RU" sz="3000" b="1" i="1" dirty="0" smtClean="0">
                <a:latin typeface="Times New Roman" pitchFamily="18" charset="0"/>
              </a:rPr>
              <a:t>На основе взаимодействия двух игроков строятся взаимодействия и трёх игроков: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	  Самым простым является </a:t>
            </a:r>
            <a:r>
              <a:rPr lang="ru-RU" i="1" u="sng" dirty="0" smtClean="0">
                <a:latin typeface="Times New Roman" pitchFamily="18" charset="0"/>
              </a:rPr>
              <a:t>«треугольник», </a:t>
            </a:r>
            <a:r>
              <a:rPr lang="ru-RU" dirty="0" smtClean="0">
                <a:latin typeface="Times New Roman" pitchFamily="18" charset="0"/>
              </a:rPr>
              <a:t>суть которого заключается в том, что при помощи быстрых передач в построении, напоминающем треугольник, игроки с успехом могут завершать быстрый прорыв или реализацию численного преимущества 3х2. Мяч должен передаваться через игрока, движущегося по центру и чуть сзади.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9705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i="1" dirty="0" smtClean="0">
                <a:latin typeface="Times New Roman" pitchFamily="18" charset="0"/>
              </a:rPr>
              <a:t>«Тройка» </a:t>
            </a:r>
            <a:r>
              <a:rPr lang="ru-RU" dirty="0" smtClean="0">
                <a:latin typeface="Times New Roman" pitchFamily="18" charset="0"/>
              </a:rPr>
              <a:t>выполняется так: передача следует партнёру вправо и ставится заслон на другом фланге для освобождения партнёра. «Тройку» можно выполнять и при вбрасывании из-за боковой линии.</a:t>
            </a:r>
          </a:p>
          <a:p>
            <a:pPr>
              <a:buNone/>
            </a:pPr>
            <a:r>
              <a:rPr lang="ru-RU" sz="3000" i="1" dirty="0" smtClean="0">
                <a:latin typeface="Times New Roman" pitchFamily="18" charset="0"/>
              </a:rPr>
              <a:t>«Малая восьмёрка»: </a:t>
            </a:r>
            <a:r>
              <a:rPr lang="ru-RU" dirty="0" smtClean="0">
                <a:latin typeface="Times New Roman" pitchFamily="18" charset="0"/>
              </a:rPr>
              <a:t>три игрока используют последовательные пересечения с ведением мяча. Комбинация носит циклический характер, может быть повторена несколько раз до удобного момента прохода или броска по корзине. Можно применять различные её варианты.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pPr>
              <a:buNone/>
            </a:pPr>
            <a:r>
              <a:rPr lang="ru-RU" sz="3000" i="1" dirty="0" smtClean="0">
                <a:latin typeface="Times New Roman" pitchFamily="18" charset="0"/>
              </a:rPr>
              <a:t>     «</a:t>
            </a:r>
            <a:r>
              <a:rPr lang="ru-RU" sz="3000" i="1" dirty="0" err="1" smtClean="0">
                <a:latin typeface="Times New Roman" pitchFamily="18" charset="0"/>
              </a:rPr>
              <a:t>Скрестный</a:t>
            </a:r>
            <a:r>
              <a:rPr lang="ru-RU" sz="3000" i="1" dirty="0" smtClean="0">
                <a:latin typeface="Times New Roman" pitchFamily="18" charset="0"/>
              </a:rPr>
              <a:t> выход» </a:t>
            </a:r>
            <a:r>
              <a:rPr lang="ru-RU" dirty="0" smtClean="0">
                <a:latin typeface="Times New Roman" pitchFamily="18" charset="0"/>
              </a:rPr>
              <a:t>- это взаимодействие представляет собой пересечение, осуществляемое двумя партнёрами в непосредственной близости от третьего, стоящего спиной к щиту. Для этого требуется почти одновременное </a:t>
            </a:r>
            <a:r>
              <a:rPr lang="ru-RU" dirty="0" err="1" smtClean="0">
                <a:latin typeface="Times New Roman" pitchFamily="18" charset="0"/>
              </a:rPr>
              <a:t>пробегание</a:t>
            </a:r>
            <a:r>
              <a:rPr lang="ru-RU" dirty="0" smtClean="0">
                <a:latin typeface="Times New Roman" pitchFamily="18" charset="0"/>
              </a:rPr>
              <a:t> рядом с партнёром.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	  К числу взаимодействий трёх игроков относятся также сдвоенный заслон, наведение на двух игроков.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</a:rPr>
              <a:t>      </a:t>
            </a:r>
            <a:r>
              <a:rPr lang="ru-RU" b="1" i="1" u="sng" dirty="0" smtClean="0">
                <a:latin typeface="Times New Roman" pitchFamily="18" charset="0"/>
              </a:rPr>
              <a:t>Командная тактика игры</a:t>
            </a:r>
            <a:r>
              <a:rPr lang="ru-RU" b="1" i="1" dirty="0" smtClean="0">
                <a:latin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</a:rPr>
              <a:t>в нападении направляет усилия всей команды на то, чтобы освободить кого-либо из игроков для удобной атаки корзины. Тактически грамотную команду, где есть тонкое взаимопонимание, использование игроками своих самых сильных сторон, называют сыгранной.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      В баскетболе по тактической направленности нападение разделяется на  </a:t>
            </a:r>
            <a:r>
              <a:rPr lang="ru-RU" sz="2600" i="1" u="sng" dirty="0" smtClean="0">
                <a:latin typeface="Times New Roman" pitchFamily="18" charset="0"/>
              </a:rPr>
              <a:t>стремительное</a:t>
            </a:r>
            <a:r>
              <a:rPr lang="ru-RU" sz="2600" i="1" dirty="0" smtClean="0">
                <a:latin typeface="Times New Roman" pitchFamily="18" charset="0"/>
              </a:rPr>
              <a:t> и </a:t>
            </a:r>
            <a:r>
              <a:rPr lang="ru-RU" sz="2600" i="1" u="sng" dirty="0" smtClean="0">
                <a:latin typeface="Times New Roman" pitchFamily="18" charset="0"/>
              </a:rPr>
              <a:t>позиционное</a:t>
            </a:r>
            <a:r>
              <a:rPr lang="ru-RU" sz="2600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 </a:t>
            </a:r>
            <a:r>
              <a:rPr lang="ru-RU" sz="3200" b="1" dirty="0" smtClean="0">
                <a:solidFill>
                  <a:schemeClr val="accent3"/>
                </a:solidFill>
              </a:rPr>
              <a:t>ПЛАН</a:t>
            </a:r>
          </a:p>
          <a:p>
            <a:r>
              <a:rPr lang="ru-RU" dirty="0" smtClean="0">
                <a:latin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</a:rPr>
              <a:t>1. Определение основных понятий (средства, способы, 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</a:rPr>
              <a:t>    формы ведения игры).</a:t>
            </a:r>
          </a:p>
          <a:p>
            <a:r>
              <a:rPr lang="ru-RU" sz="2400" dirty="0" smtClean="0">
                <a:latin typeface="Times New Roman" pitchFamily="18" charset="0"/>
              </a:rPr>
              <a:t> 2. Классификация тактики игры.</a:t>
            </a:r>
          </a:p>
          <a:p>
            <a:r>
              <a:rPr lang="ru-RU" sz="2400" dirty="0" smtClean="0">
                <a:latin typeface="Times New Roman" pitchFamily="18" charset="0"/>
              </a:rPr>
              <a:t> 3. Тактика нападения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     а) индивидуальные действия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     б) групповые действия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     в) командные действия</a:t>
            </a:r>
          </a:p>
          <a:p>
            <a:r>
              <a:rPr lang="ru-RU" sz="2400" dirty="0" smtClean="0">
                <a:latin typeface="Times New Roman" pitchFamily="18" charset="0"/>
              </a:rPr>
              <a:t> 4. Тактика защиты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    а) индивидуальные действия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    б) групповые действия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    в) командные действия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</a:rPr>
              <a:t>     В ходе тактических взаимодействий команда должна стремиться: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а) вывести игрока под щит для беспрепятственного броска в корзину;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б) вывести игрока на бросок со средней дистанции без сопротивления;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в) к численному превосходству на одном из участков поля;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г) к созданию условий для единоборства с защитником.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     Быстрый прорыв </a:t>
            </a:r>
            <a:r>
              <a:rPr lang="ru-RU" dirty="0" smtClean="0">
                <a:latin typeface="Times New Roman" pitchFamily="18" charset="0"/>
              </a:rPr>
              <a:t>– самый красивый способ нападения, позволяющий кратчайшим путём добиться над соперником преимущества.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Сущность его заключается в том, что после подбора на своём щите или перехвата команда контратакует, стремясь за кратчайшее время переместить мяч на половину соперника, добиться численного превосходства и успешно его реализовать.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основе быстрого прорыва лежат своевременная и точная первая передача и стремительный рывок партнёров к щиту противника. </a:t>
            </a: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13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быстром прорыве выделяют три фазы: </a:t>
            </a:r>
            <a:r>
              <a:rPr lang="ru-RU" b="1" i="1" dirty="0" smtClean="0">
                <a:latin typeface="Times New Roman" pitchFamily="18" charset="0"/>
              </a:rPr>
              <a:t>начало, развитие и завершение.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первой фазе игроки обязаны выполнить точную и быструю передачу и отрыв от соперников в момент, когда партнёр только пытается поймать мяч.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Во второй фазе – игроки стремительно двигаются вперёд, используя 2-3 передачи для прохождения средней линии поля.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Завершающая фаза самая быстротечная, проходит вблизи щита соперника, как правило, после короткого ведения и выхода игрока под щит.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Быстрый прорыв имеет три варианта проведения: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1. Длинной передачей к щиту противника, когда вторая фаза отсутствует.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2. Через центр площадки (с ведением и без ведения).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3. Вдоль боковой линии.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</a:rPr>
              <a:t>     «Эшелонированный прорыв» </a:t>
            </a:r>
            <a:r>
              <a:rPr lang="ru-RU" dirty="0" smtClean="0">
                <a:latin typeface="Times New Roman" pitchFamily="18" charset="0"/>
              </a:rPr>
              <a:t>- это  участие всех пяти игроков в контратакующих действиях команды. Он развивается и завершается при подвижном численном равенстве с применением на скорости «тройки», пересечения и т.д.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/>
          <a:lstStyle/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    Позиционное нападение </a:t>
            </a:r>
            <a:r>
              <a:rPr lang="ru-RU" dirty="0" smtClean="0">
                <a:latin typeface="Times New Roman" pitchFamily="18" charset="0"/>
              </a:rPr>
              <a:t>- цель этого нападения – последовательно и методично готовить завершающий бросок, используя при этом разученные комбинации, и творчески создать условия для беспрепятственного броска по корзине со средней или с дальней дистанции.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позиционном нападении имеется две системы: </a:t>
            </a:r>
            <a:r>
              <a:rPr lang="ru-RU" sz="2900" i="1" dirty="0" smtClean="0">
                <a:latin typeface="Times New Roman" pitchFamily="18" charset="0"/>
              </a:rPr>
              <a:t>через центрового игрока и без центрового игрока</a:t>
            </a:r>
            <a:r>
              <a:rPr lang="ru-RU" dirty="0" smtClean="0">
                <a:latin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57166"/>
            <a:ext cx="8183880" cy="65008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</a:rPr>
              <a:t>     </a:t>
            </a:r>
            <a:r>
              <a:rPr lang="ru-RU" sz="2600" dirty="0" smtClean="0">
                <a:latin typeface="Times New Roman" pitchFamily="18" charset="0"/>
              </a:rPr>
              <a:t>При нападении с </a:t>
            </a:r>
            <a:r>
              <a:rPr lang="ru-RU" sz="2600" i="1" dirty="0" smtClean="0">
                <a:latin typeface="Times New Roman" pitchFamily="18" charset="0"/>
              </a:rPr>
              <a:t>одним центровым</a:t>
            </a:r>
            <a:r>
              <a:rPr lang="ru-RU" sz="2600" dirty="0" smtClean="0">
                <a:latin typeface="Times New Roman" pitchFamily="18" charset="0"/>
              </a:rPr>
              <a:t>, атакующая команда стремиться к тому, чтобы с помощью взаимодействия игроков, заслонов вывести одного из баскетболистов на такую позицию, с которой можно сравнительно свободно атаковать корзину. Ведущую роль в этих действиях играет центровой игрок, располагающийся в непосредственной близости от корзины, лицом к партнёрам.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Получив мяч в выгодной позиции, центровой может: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- сделать бросок по корзине;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- обыграть защитника 1х1;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- передать мяч проходящим партнёрам.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 Если в составе команды нет рослого игрока, способного выполнять роль центрового, то прибегают к системе нападения </a:t>
            </a:r>
            <a:r>
              <a:rPr lang="ru-RU" sz="2600" i="1" dirty="0" smtClean="0">
                <a:latin typeface="Times New Roman" pitchFamily="18" charset="0"/>
              </a:rPr>
              <a:t>без центрового</a:t>
            </a:r>
            <a:r>
              <a:rPr lang="ru-RU" sz="2600" dirty="0" smtClean="0">
                <a:latin typeface="Times New Roman" pitchFamily="18" charset="0"/>
              </a:rPr>
              <a:t>, имеющей 2 варианта: серией заслонов и нападение «большой восьмёркой». Исходной для обоих вариантов является расстановка 2-3 с открытой областью штрафного броска для проходов.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ТАКТИКА ЗАЩИТЫ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      Хорошо организованная защита – несомненный козырь команды, вселяющий уверенность в бросках, смелой борьбе на подборе.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      </a:t>
            </a:r>
            <a:r>
              <a:rPr lang="ru-RU" sz="2600" b="1" i="1" dirty="0" smtClean="0">
                <a:latin typeface="Times New Roman" pitchFamily="18" charset="0"/>
              </a:rPr>
              <a:t>Задачами защищающейся команды являются: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1. Не дать сопернику сделать прицельный бросок.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2. Нарушать наигранные связи и взаимодействия между линиями и отдельными игроками, воспрепятствовать проведению атакующих операций.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3. Перехватить у соперника мяч и немедленно контратаковать.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4. Не допустить быстрого перехода соперника в нападение.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</a:rPr>
              <a:t> </a:t>
            </a:r>
            <a:endParaRPr lang="ru-RU" sz="2400" dirty="0">
              <a:solidFill>
                <a:schemeClr val="accent3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 </a:t>
            </a:r>
            <a:r>
              <a:rPr lang="ru-RU" sz="2600" b="1" i="1" dirty="0" smtClean="0">
                <a:latin typeface="Times New Roman" pitchFamily="18" charset="0"/>
              </a:rPr>
              <a:t>Опекая нападающего без мяча, защитник должен придерживаться следующих правил: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</a:rPr>
              <a:t>Играть между нападающим и своим щитом.</a:t>
            </a:r>
          </a:p>
          <a:p>
            <a:r>
              <a:rPr lang="ru-RU" sz="2600" dirty="0" smtClean="0">
                <a:latin typeface="Times New Roman" pitchFamily="18" charset="0"/>
              </a:rPr>
              <a:t>   Не дать нападающему выйти на удобную позицию, либо получить мяч в этой позиции.</a:t>
            </a:r>
          </a:p>
          <a:p>
            <a:r>
              <a:rPr lang="ru-RU" sz="2600" dirty="0" smtClean="0">
                <a:latin typeface="Times New Roman" pitchFamily="18" charset="0"/>
              </a:rPr>
              <a:t>   Перехватить мяч, адресованный «своему» нападающему.</a:t>
            </a:r>
          </a:p>
          <a:p>
            <a:r>
              <a:rPr lang="ru-RU" sz="2600" dirty="0" smtClean="0">
                <a:latin typeface="Times New Roman" pitchFamily="18" charset="0"/>
              </a:rPr>
              <a:t>   Воспрепятствовать передвижению соперника для взаимодействий, особо обращая внимание на блокировку рывка к щиту.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Как и в нападении, игра в защите состоит из </a:t>
            </a:r>
            <a:r>
              <a:rPr lang="ru-RU" sz="2600" i="1" dirty="0" smtClean="0">
                <a:latin typeface="Times New Roman" pitchFamily="18" charset="0"/>
              </a:rPr>
              <a:t>индивидуальных, групповых и командных действий</a:t>
            </a:r>
            <a:r>
              <a:rPr lang="ru-RU" sz="2600" dirty="0" smtClean="0">
                <a:latin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60420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Расстояние между нападающим и защитником диктуется способом защиты. Обычная личная защита обязательно заставит защитника играть близко с атакующим, если он находится недалеко от щита или мяча. В других случаях поддерживается дистанция 1,5-2 м. при плотной защите нужно быть как можно ближе к подопечному, независимо от его местоположения.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В любом случае, впереди стоящая нога должна находиться ближе к боковой линии. Такое положение затрудняет сопернику продвижение к центру площадки и заставляет двигаться к боковой линии. Защитник должен держать одну руку высоко для блокирования высокой передачи или броска, а другую – внизу для помехи ведения и низкой передачи. </a:t>
            </a:r>
          </a:p>
          <a:p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Защитник, играя против нападающего с мячом, должен  предпринять три действия</a:t>
            </a:r>
            <a:r>
              <a:rPr lang="ru-RU" sz="2600" i="1" dirty="0" smtClean="0">
                <a:latin typeface="Times New Roman" pitchFamily="18" charset="0"/>
              </a:rPr>
              <a:t>: не дать выполнить проход под щит, бросок в корзину, передать мяч партнёру.</a:t>
            </a:r>
            <a:r>
              <a:rPr lang="ru-RU" sz="2600" dirty="0" smtClean="0">
                <a:latin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Если игрок с мячом остановился после ведения, защитник должен сблизиться с ним и играть активно. Если соперник выполнил бросок, защитник должен быть готов оттеснить его от корзины и забрать мяч при отскоке от щита.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chemeClr val="accent3"/>
                </a:solidFill>
              </a:rPr>
              <a:t>ОПРЕДЕЛЕНИЕ ОСНОВНЫХ ПОНЯТИЙ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</a:rPr>
              <a:t>     </a:t>
            </a:r>
            <a:r>
              <a:rPr lang="ru-RU" sz="3000" b="1" u="sng" dirty="0" smtClean="0">
                <a:latin typeface="Times New Roman" pitchFamily="18" charset="0"/>
              </a:rPr>
              <a:t>Тактика</a:t>
            </a:r>
            <a:r>
              <a:rPr lang="ru-RU" dirty="0" smtClean="0">
                <a:latin typeface="Times New Roman" pitchFamily="18" charset="0"/>
              </a:rPr>
              <a:t> – это раздел теории и практики, изучающий закономерности процесса игры, средства, способы, формы ведения спортивной борьбы и их рациональное применение против конкретного соперника, в конкретных условиях для достижения поставленной задачи.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Современная тактика баскетбола располагает большим арсеналом средств, способов и форм ведения борьбы.</a:t>
            </a:r>
          </a:p>
          <a:p>
            <a:pPr>
              <a:buNone/>
            </a:pPr>
            <a:endParaRPr lang="ru-RU" sz="3000" dirty="0" smtClean="0">
              <a:solidFill>
                <a:schemeClr val="accent3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 При опеке </a:t>
            </a:r>
            <a:r>
              <a:rPr lang="ru-RU" dirty="0" err="1" smtClean="0">
                <a:latin typeface="Times New Roman" pitchFamily="18" charset="0"/>
              </a:rPr>
              <a:t>дриблера</a:t>
            </a:r>
            <a:r>
              <a:rPr lang="ru-RU" dirty="0" smtClean="0">
                <a:latin typeface="Times New Roman" pitchFamily="18" charset="0"/>
              </a:rPr>
              <a:t>  цель защитника – заставить двигаться его в нужном направлении и затем остановиться. Важно не дать набрать нападающему скорость, оттеснить его к боковым линиям или в угол площадки, остановить и вынудить повернуться спиной к фронту нападения.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</a:rPr>
              <a:t>      Групповые взаимодействия </a:t>
            </a:r>
            <a:r>
              <a:rPr lang="ru-RU" dirty="0" smtClean="0">
                <a:latin typeface="Times New Roman" pitchFamily="18" charset="0"/>
              </a:rPr>
              <a:t>в защите предусматривают действия 2-3 игроков, направленные на помощь одного игрока другому для активного противодействия нападающим в типовых игровых ситуациях. К таким приёмам относятся </a:t>
            </a:r>
            <a:r>
              <a:rPr lang="ru-RU" i="1" dirty="0" smtClean="0">
                <a:latin typeface="Times New Roman" pitchFamily="18" charset="0"/>
              </a:rPr>
              <a:t>переключение, проскальзывание, подстраховка, взаимодействия при борьбе за мяч при отскоке от щита, групповой отбор мяча.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58914"/>
            <a:ext cx="8255318" cy="60419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400" b="1" i="1" dirty="0" smtClean="0">
                <a:latin typeface="Times New Roman" pitchFamily="18" charset="0"/>
              </a:rPr>
              <a:t>Подстраховка.</a:t>
            </a:r>
            <a:r>
              <a:rPr lang="ru-RU" sz="3400" dirty="0" smtClean="0">
                <a:latin typeface="Times New Roman" pitchFamily="18" charset="0"/>
              </a:rPr>
              <a:t> В этом случае игрок в любой момент может оказать помощь своему партнёру защититься против его подопечного, а затем вернуться в случае скидки к своему игроку. Подстраховку применяют против резких, быстрых, агрессивных нападающих, хорошо владеющих проходом и броском с ходу, или же высокорослых игроков, превосходящих защитников в росте. 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</a:rPr>
              <a:t>     Групповой отбор мяча</a:t>
            </a:r>
            <a:r>
              <a:rPr lang="ru-RU" sz="3400" dirty="0" smtClean="0">
                <a:latin typeface="Times New Roman" pitchFamily="18" charset="0"/>
              </a:rPr>
              <a:t>. Этот способ взаимодействия обороняющихся используется преимущественно при прессинге, когда игрока с мячом атакуют одновременно два защитника.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</a:t>
            </a:r>
            <a:r>
              <a:rPr lang="ru-RU" sz="3000" b="1" i="1" dirty="0" smtClean="0">
                <a:latin typeface="Times New Roman" pitchFamily="18" charset="0"/>
              </a:rPr>
              <a:t>Борьба за отскок </a:t>
            </a:r>
            <a:r>
              <a:rPr lang="ru-RU" dirty="0" smtClean="0">
                <a:latin typeface="Times New Roman" pitchFamily="18" charset="0"/>
              </a:rPr>
              <a:t>является одним из важных тактических моментов игры. Существует даже мнение </a:t>
            </a:r>
            <a:r>
              <a:rPr lang="ru-RU" i="1" dirty="0" smtClean="0">
                <a:latin typeface="Times New Roman" pitchFamily="18" charset="0"/>
              </a:rPr>
              <a:t>«если выигрываешь подбор на щите – выигрываешь матч».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Успех борьбы за отскок решают три игрока обороны, которые образуют перед щитом своеобразный треугольник, а далеко отскакивающие мячи подбирают другие защитники.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</a:rPr>
              <a:t>Правила для борьбы за отскок:</a:t>
            </a:r>
          </a:p>
          <a:p>
            <a:r>
              <a:rPr lang="ru-RU" sz="2600" dirty="0" smtClean="0">
                <a:latin typeface="Times New Roman" pitchFamily="18" charset="0"/>
              </a:rPr>
              <a:t>  Игрок должен определить место и момент броска в корзину.</a:t>
            </a:r>
          </a:p>
          <a:p>
            <a:r>
              <a:rPr lang="ru-RU" sz="2600" dirty="0" smtClean="0">
                <a:latin typeface="Times New Roman" pitchFamily="18" charset="0"/>
              </a:rPr>
              <a:t>  Определить время полёта мяча, чтобы знать, сколько времени нужно блокировать нападающего, а затем выполнить рывок к мячу.</a:t>
            </a:r>
          </a:p>
          <a:p>
            <a:r>
              <a:rPr lang="ru-RU" sz="2600" dirty="0" smtClean="0">
                <a:latin typeface="Times New Roman" pitchFamily="18" charset="0"/>
              </a:rPr>
              <a:t>   Занять правильную позицию для борьбы за отскок (сблизиться с нападающим, выполнить блокировку, перекрывая, таким образом, проход к щиту).</a:t>
            </a:r>
          </a:p>
          <a:p>
            <a:r>
              <a:rPr lang="ru-RU" sz="2600" dirty="0" smtClean="0">
                <a:latin typeface="Times New Roman" pitchFamily="18" charset="0"/>
              </a:rPr>
              <a:t>  После активного противодействия броску в прыжке всеми силами стараться не пропустить нападающего к щиту.</a:t>
            </a:r>
          </a:p>
          <a:p>
            <a:r>
              <a:rPr lang="ru-RU" sz="2600" dirty="0" smtClean="0">
                <a:latin typeface="Times New Roman" pitchFamily="18" charset="0"/>
              </a:rPr>
              <a:t>  Не освобождать соперника от блокировки пока идёт борьба за мяч.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sz="2600" b="1" dirty="0" smtClean="0">
                <a:latin typeface="Times New Roman" pitchFamily="18" charset="0"/>
              </a:rPr>
              <a:t>В зависимости от защитных задач выделяют две системы: </a:t>
            </a:r>
            <a:r>
              <a:rPr lang="ru-RU" sz="2600" b="1" i="1" dirty="0" smtClean="0">
                <a:latin typeface="Times New Roman" pitchFamily="18" charset="0"/>
              </a:rPr>
              <a:t>концентрированную защиту и подвижную (активную) защиту.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В </a:t>
            </a:r>
            <a:r>
              <a:rPr lang="ru-RU" sz="2600" i="1" u="sng" dirty="0" smtClean="0">
                <a:latin typeface="Times New Roman" pitchFamily="18" charset="0"/>
              </a:rPr>
              <a:t>концентрированную</a:t>
            </a:r>
            <a:r>
              <a:rPr lang="ru-RU" sz="2600" i="1" dirty="0" smtClean="0">
                <a:latin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</a:rPr>
              <a:t>защиту входят: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А) Система личной защиты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Б) Система зонной защиты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В) Система смешанной защиты.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В </a:t>
            </a:r>
            <a:r>
              <a:rPr lang="ru-RU" sz="2600" i="1" u="sng" dirty="0" smtClean="0">
                <a:latin typeface="Times New Roman" pitchFamily="18" charset="0"/>
              </a:rPr>
              <a:t>подвижную</a:t>
            </a:r>
            <a:r>
              <a:rPr lang="ru-RU" sz="2600" u="sng" dirty="0" smtClean="0">
                <a:latin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</a:rPr>
              <a:t>защиту входят: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А) Личный прессинг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Б) Зонный прессинг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 </a:t>
            </a:r>
            <a:r>
              <a:rPr lang="ru-RU" b="1" i="1" dirty="0" smtClean="0">
                <a:latin typeface="Times New Roman" pitchFamily="18" charset="0"/>
              </a:rPr>
              <a:t>Личную концентрированную защиту целесообразно применять в следующих случаях</a:t>
            </a:r>
            <a:r>
              <a:rPr lang="ru-RU" dirty="0" smtClean="0">
                <a:latin typeface="Times New Roman" pitchFamily="18" charset="0"/>
              </a:rPr>
              <a:t>:</a:t>
            </a:r>
          </a:p>
          <a:p>
            <a:pPr lvl="0"/>
            <a:r>
              <a:rPr lang="ru-RU" dirty="0" smtClean="0">
                <a:latin typeface="Times New Roman" pitchFamily="18" charset="0"/>
              </a:rPr>
              <a:t>когда нападающие не владеют дальними бросками;</a:t>
            </a:r>
          </a:p>
          <a:p>
            <a:pPr lvl="0"/>
            <a:r>
              <a:rPr lang="ru-RU" dirty="0" smtClean="0">
                <a:latin typeface="Times New Roman" pitchFamily="18" charset="0"/>
              </a:rPr>
              <a:t>когда противник имеет высоких центровых и бороться с ними трудно;</a:t>
            </a:r>
          </a:p>
          <a:p>
            <a:pPr lvl="0"/>
            <a:r>
              <a:rPr lang="ru-RU" dirty="0" smtClean="0">
                <a:latin typeface="Times New Roman" pitchFamily="18" charset="0"/>
              </a:rPr>
              <a:t>когда команда имеет перевес в счёте и стремиться его сохранить до конца игры.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chemeClr val="accent3"/>
                </a:solidFill>
              </a:rPr>
              <a:t>Зонная защита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</a:rPr>
              <a:t>     Зонная защита получает название по количеству игроков в первой, второй и третьей линиях защиты.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</a:rPr>
              <a:t>     Принципы зонной защиты строятся на том, что каждый игрок несёт ответственность за ту часть площадки, в которой он продвигается в соответствии с передвижением мяча.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</a:rPr>
              <a:t>     Возвращаясь после атаки в тыловую зону, игроки занимают места в соответствии с вариантом избранной защиты.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</a:rPr>
              <a:t>     Приняты следующие варианты зонной защиты: 2-1-2, 3-2, 2-3, 1-3-1, 2-2-1 и 1-2-2. для каждого из этих вариантов характерно своё расположение игроков на площадке; все варианты также предполагают и особый тип баскетболистов для игры в различных позициях, зонах.</a:t>
            </a:r>
          </a:p>
          <a:p>
            <a:pPr>
              <a:buNone/>
            </a:pPr>
            <a:endParaRPr lang="ru-RU" sz="3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Существует два способа игры команды при зонной защите:</a:t>
            </a:r>
          </a:p>
          <a:p>
            <a:pPr lvl="0">
              <a:buNone/>
            </a:pPr>
            <a:r>
              <a:rPr lang="ru-RU" dirty="0" smtClean="0"/>
              <a:t>1. Когда игроки передней линии освобождаются для быстрого прорыва в момент выполнения броска, т.е. акцент на атаку;</a:t>
            </a:r>
          </a:p>
          <a:p>
            <a:pPr lvl="0">
              <a:buNone/>
            </a:pPr>
            <a:r>
              <a:rPr lang="ru-RU" dirty="0" smtClean="0"/>
              <a:t>2. Игра в защите до овладения мячом. Овладение – сигнал для перехода в атаку.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b="1" u="sng" dirty="0" smtClean="0">
                <a:latin typeface="Times New Roman" pitchFamily="18" charset="0"/>
              </a:rPr>
              <a:t>Азбука зонной защиты</a:t>
            </a:r>
            <a:r>
              <a:rPr lang="ru-RU" sz="3100" u="sng" dirty="0" smtClean="0">
                <a:latin typeface="Times New Roman" pitchFamily="18" charset="0"/>
              </a:rPr>
              <a:t>:</a:t>
            </a:r>
            <a:endParaRPr lang="ru-RU" sz="3100" dirty="0" smtClean="0">
              <a:latin typeface="Times New Roman" pitchFamily="18" charset="0"/>
            </a:endParaRPr>
          </a:p>
          <a:p>
            <a:pPr lvl="0"/>
            <a:r>
              <a:rPr lang="ru-RU" sz="3100" dirty="0" smtClean="0">
                <a:latin typeface="Times New Roman" pitchFamily="18" charset="0"/>
              </a:rPr>
              <a:t>Следить за мячом и быстро перемещаться в соответствии с перемещениями мяча.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Держать руки высоко вверху.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Быть готовым к перехвату передачи.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Во время броска в корзину быть готовым к образованию треугольника для борьбы за мяч при отскоке или получении передачи для быстрого прорыва.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Переговариваться с партнёрами и предупреждать их о перемещении противника.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Нападать вдвоём на игрока с мячом при каждом удобном случае.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Не давать вести мяч через зону, смело атаковать соперника.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Вынуждать соперника бросать издалека.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Смело идти на перехват передач и блокировать броски.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Помнить, что </a:t>
            </a:r>
            <a:r>
              <a:rPr lang="ru-RU" sz="3100" u="sng" dirty="0" smtClean="0">
                <a:latin typeface="Times New Roman" pitchFamily="18" charset="0"/>
              </a:rPr>
              <a:t>необходимо перемещаться по площадке</a:t>
            </a:r>
            <a:r>
              <a:rPr lang="ru-RU" sz="3100" dirty="0" smtClean="0">
                <a:latin typeface="Times New Roman" pitchFamily="18" charset="0"/>
              </a:rPr>
              <a:t> всякий раз, когда соперник выполняет передачу.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lang="ru-RU" i="1" u="sng" dirty="0" smtClean="0">
                <a:latin typeface="Times New Roman" pitchFamily="18" charset="0"/>
              </a:rPr>
              <a:t>Средства ведения борьбы</a:t>
            </a:r>
            <a:r>
              <a:rPr lang="ru-RU" u="sng" dirty="0" smtClean="0"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– это технические приёмы баскетбола, например, отбор мяча, передачи, броски и т.д.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Под </a:t>
            </a:r>
            <a:r>
              <a:rPr lang="ru-RU" i="1" u="sng" dirty="0" smtClean="0">
                <a:latin typeface="Times New Roman" pitchFamily="18" charset="0"/>
              </a:rPr>
              <a:t>способами ведения игры </a:t>
            </a:r>
            <a:r>
              <a:rPr lang="ru-RU" dirty="0" smtClean="0">
                <a:latin typeface="Times New Roman" pitchFamily="18" charset="0"/>
              </a:rPr>
              <a:t>подразумевается рациональное использование технических приёмов в борьбе с соперником, как в индивидуальном, так и в групповом и командном исполнении.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Заранее разученные и согласованные взаимодействия группы или всей команды называются  </a:t>
            </a:r>
            <a:r>
              <a:rPr lang="ru-RU" i="1" u="sng" dirty="0" smtClean="0">
                <a:latin typeface="Times New Roman" pitchFamily="18" charset="0"/>
              </a:rPr>
              <a:t>игровой комбинацией</a:t>
            </a:r>
            <a:r>
              <a:rPr lang="ru-RU" dirty="0" smtClean="0">
                <a:latin typeface="Times New Roman" pitchFamily="18" charset="0"/>
              </a:rPr>
              <a:t>, цель которой – создание одному из баскетболистов благоприятных условий для атаки корзины.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lang="ru-RU" i="1" u="sng" dirty="0" smtClean="0">
                <a:latin typeface="Times New Roman" pitchFamily="18" charset="0"/>
              </a:rPr>
              <a:t>Формы ведения игры </a:t>
            </a:r>
            <a:r>
              <a:rPr lang="ru-RU" dirty="0" smtClean="0">
                <a:latin typeface="Times New Roman" pitchFamily="18" charset="0"/>
              </a:rPr>
              <a:t>– это внешнее проявление содержания игровых действий команды, связанных с определёнными решениями тактических задач. Формы ведения игры могут быть активными и пассивными.</a:t>
            </a: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57166"/>
            <a:ext cx="8183880" cy="62151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</a:rPr>
              <a:t>     </a:t>
            </a:r>
            <a:r>
              <a:rPr lang="ru-RU" sz="3100" b="1" dirty="0" smtClean="0">
                <a:latin typeface="Times New Roman" pitchFamily="18" charset="0"/>
              </a:rPr>
              <a:t>Сильные стороны зонной защиты</a:t>
            </a:r>
            <a:r>
              <a:rPr lang="ru-RU" sz="3100" dirty="0" smtClean="0">
                <a:latin typeface="Times New Roman" pitchFamily="18" charset="0"/>
              </a:rPr>
              <a:t>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команды, плохо бросающей издалека.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команды, плохо владеющей мячом.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дриблинга.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позиционной игры.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играющих заслонами и проходами.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против бросков с ближней дистанции.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Обеспечиваются хорошие позиции при игре у щита.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Данной защите легко обучать, т.к. каждый игрок прикрывает небольшую часть площадки.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Удобна для команд с короткой скамейкой, т.к. требует меньших затрат сил, нежели личная защита.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Приводит к малому количеству фолов, т.к. меньше контакт с игроком.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Эффективна на узких и коротких площадках.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Предоставляет игрокам удобную позицию для быстрого отрыва.</a:t>
            </a:r>
          </a:p>
          <a:p>
            <a:pPr lvl="0"/>
            <a:r>
              <a:rPr lang="ru-RU" sz="3100" dirty="0" smtClean="0">
                <a:latin typeface="Times New Roman" pitchFamily="18" charset="0"/>
              </a:rPr>
              <a:t>Целесообразна, когда сильнейший игрок в опасности выбыть за пять фолов.</a:t>
            </a:r>
          </a:p>
          <a:p>
            <a:pPr lvl="0"/>
            <a:endParaRPr lang="ru-RU" sz="3100" dirty="0" smtClean="0"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600" b="1" dirty="0" smtClean="0">
                <a:latin typeface="Times New Roman" pitchFamily="18" charset="0"/>
              </a:rPr>
              <a:t>Слабые стороны зонной защиты</a:t>
            </a:r>
            <a:r>
              <a:rPr lang="ru-RU" sz="2600" dirty="0" smtClean="0">
                <a:latin typeface="Times New Roman" pitchFamily="18" charset="0"/>
              </a:rPr>
              <a:t>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Не эффективна при хорошем владении мячом командой соперника.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Не эффективна против игроков, хорошо владеющих броском с различных дистанций.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Не эффективна при плохом перемещении защитников.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Когда противник растягивает зону.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Если команда отстаёт в счёте в конце игры.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Не может использовать давление на противника.</a:t>
            </a:r>
          </a:p>
          <a:p>
            <a:pPr lvl="0"/>
            <a:r>
              <a:rPr lang="ru-RU" sz="2600" dirty="0" smtClean="0">
                <a:latin typeface="Times New Roman" pitchFamily="18" charset="0"/>
              </a:rPr>
              <a:t>Не накладывает ответственности на каждого игрока, что на руку противнику.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</a:rPr>
              <a:t>Принципы зонной защиты</a:t>
            </a:r>
            <a:r>
              <a:rPr lang="ru-RU" sz="2600" dirty="0" smtClean="0">
                <a:latin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</a:rPr>
              <a:t>1. Мяч летит – двигайся – выбирай позицию.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</a:rPr>
              <a:t>2. Играть в перехват  игрокам, которые далеко от мяча.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</a:rPr>
              <a:t>3. Не давать получать мяч в трапеции. Перехватывать или нарушать передачи.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</a:rPr>
              <a:t>4. Больше разговаривать, особенно тем, кто под щитом, им всё видно…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/>
          <a:lstStyle/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</a:rPr>
              <a:t>     Прессинг</a:t>
            </a:r>
            <a:r>
              <a:rPr lang="ru-RU" sz="3000" dirty="0" smtClean="0"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– активная форма защиты. Сущность её в том, что с момента перехода мяча в руки противника, все игроки начинают плотно опекать своего нападающего игрока по всему полю, не давая ему свободно перемещаться, свободно получать мяч и свободно передавать в желаемом направлении.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При помощи прессинга команда имеет возможность резко повысить темп игры, активизировать игру, заставить противника менять план игры.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100" b="1" i="1" u="sng" dirty="0" smtClean="0">
                <a:latin typeface="Times New Roman" pitchFamily="18" charset="0"/>
              </a:rPr>
              <a:t>Принципы зонного прессинга</a:t>
            </a:r>
            <a:r>
              <a:rPr lang="ru-RU" sz="3100" u="sng" dirty="0" smtClean="0">
                <a:latin typeface="Times New Roman" pitchFamily="18" charset="0"/>
              </a:rPr>
              <a:t>.</a:t>
            </a:r>
            <a:endParaRPr lang="ru-RU" sz="3100" dirty="0" smtClean="0">
              <a:latin typeface="Times New Roman" pitchFamily="18" charset="0"/>
            </a:endParaRP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1. Мяч летит – двигайся, выбирай позицию.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2. Играть в перехват игрокам, которые далеко от мяча.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3. Не допускать отрыва одной линии зонного прессинга от другой (а, следовательно, и не раскрывать середину поля).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4. Не следует давать нападающему выполнить беспрепятственный прицельный длинный пас вперед.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5. Не следует оставлять мяч у себя за спиной, помня главное – хорошая работа ног, сохранение равновесия и скорости – залог успешных действий.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6. Не упускать из-под контроля нападающего с мячом, и как только он повернётся спиной к площадке и потеряет ориентировку, следует сразу же выдвигаться на линию возможных передач мяча с целью его перехвата.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400" b="1" i="1" u="sng" dirty="0" smtClean="0">
                <a:latin typeface="Times New Roman" pitchFamily="18" charset="0"/>
              </a:rPr>
              <a:t>Правила игры при прессинге</a:t>
            </a:r>
            <a:r>
              <a:rPr lang="ru-RU" sz="3100" u="sng" dirty="0" smtClean="0">
                <a:latin typeface="Times New Roman" pitchFamily="18" charset="0"/>
              </a:rPr>
              <a:t>.</a:t>
            </a:r>
            <a:endParaRPr lang="ru-RU" sz="3100" dirty="0" smtClean="0">
              <a:latin typeface="Times New Roman" pitchFamily="18" charset="0"/>
            </a:endParaRP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1. Остановив игрока с мячом (а его действия теперь ограничены), располагаться нужно между подопечным и мячом на линии вероятной передачи мяча с целью его перехвата.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2. Если есть опасность входа игрока в опасную зону, следует держать игрока сзади и располагаться между ним и щитом.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3. Нужно стремиться заставить нападающего вести мяч «слабой» рукой.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4. Атаковать игрока с мячом двумя защитниками.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5. Подстраховывать и переключаться (помогать друг другу).</a:t>
            </a:r>
          </a:p>
          <a:p>
            <a:pPr>
              <a:buNone/>
            </a:pPr>
            <a:r>
              <a:rPr lang="ru-RU" sz="3100" b="1" i="1" u="sng" dirty="0" smtClean="0">
                <a:latin typeface="Times New Roman" pitchFamily="18" charset="0"/>
              </a:rPr>
              <a:t>Недостатки</a:t>
            </a:r>
            <a:r>
              <a:rPr lang="ru-RU" sz="3100" u="sng" dirty="0" smtClean="0">
                <a:latin typeface="Times New Roman" pitchFamily="18" charset="0"/>
              </a:rPr>
              <a:t>.</a:t>
            </a:r>
            <a:endParaRPr lang="ru-RU" sz="3100" dirty="0" smtClean="0">
              <a:latin typeface="Times New Roman" pitchFamily="18" charset="0"/>
            </a:endParaRP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1. Очень большая нагрузка (и физическая, и психологическая) ложится на каждого игрока.</a:t>
            </a:r>
          </a:p>
          <a:p>
            <a:pPr lvl="0">
              <a:buNone/>
            </a:pPr>
            <a:r>
              <a:rPr lang="ru-RU" sz="3100" dirty="0" smtClean="0">
                <a:latin typeface="Times New Roman" pitchFamily="18" charset="0"/>
              </a:rPr>
              <a:t>2. Трудности в организации подстраховки.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</a:rPr>
              <a:t>    </a:t>
            </a:r>
            <a:r>
              <a:rPr lang="ru-RU" sz="3000" b="1" dirty="0" smtClean="0">
                <a:latin typeface="Times New Roman" pitchFamily="18" charset="0"/>
              </a:rPr>
              <a:t>Зонный прессинг</a:t>
            </a:r>
            <a:r>
              <a:rPr lang="ru-RU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 Команда строит активную защиту на половине поля противника по зонному принципу, стремясь всё время атаковать нападающего с мячом двумя игроками,  и прикрывать при этом ближних, которым может последовать передача.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Защита строится по линиям  в зависимости от варианта зонного прессинга, а их много: 2-2-1, 1-2-2, 1-3-1, 1-1-2-1 и т.д.</a:t>
            </a:r>
            <a:r>
              <a:rPr lang="ru-RU" sz="2600" dirty="0" smtClean="0"/>
              <a:t>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     </a:t>
            </a:r>
            <a:r>
              <a:rPr lang="ru-RU" sz="2600" b="1" dirty="0" smtClean="0">
                <a:latin typeface="Times New Roman" pitchFamily="18" charset="0"/>
              </a:rPr>
              <a:t>К недостаткам следует отнести</a:t>
            </a:r>
            <a:r>
              <a:rPr lang="ru-RU" sz="2600" dirty="0" smtClean="0">
                <a:latin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А) трудности перед командой, если ряд игроков противника перегружает один из флангов;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</a:rPr>
              <a:t>Б) трудности при организации быстрой расстановки игроков по линиям и организации давления на противника после броска, после борьбы за отскок, т.к. необходимо время, чтобы перестроиться.</a:t>
            </a:r>
          </a:p>
          <a:p>
            <a:pPr>
              <a:buNone/>
            </a:pP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607223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КЛАССИФИКАЦИЯ ТАКТИКИ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latin typeface="Times New Roman" pitchFamily="18" charset="0"/>
              </a:rPr>
              <a:t>В соответствии с основным содержанием игры – забросить мяч в корзину соперника и не дать забросить в свою – тактика распадается на два больших раздела: </a:t>
            </a:r>
            <a:r>
              <a:rPr lang="ru-RU" b="1" i="1" dirty="0" smtClean="0">
                <a:latin typeface="Times New Roman" pitchFamily="18" charset="0"/>
              </a:rPr>
              <a:t>тактику нападения и тактику защиты.</a:t>
            </a:r>
            <a:r>
              <a:rPr lang="ru-RU" dirty="0" smtClean="0">
                <a:latin typeface="Times New Roman" pitchFamily="18" charset="0"/>
              </a:rPr>
              <a:t> Эти разделы подразделяются в зависимости от принципа организации действий игроков на группы: </a:t>
            </a:r>
            <a:r>
              <a:rPr lang="ru-RU" b="1" i="1" dirty="0" smtClean="0">
                <a:latin typeface="Times New Roman" pitchFamily="18" charset="0"/>
              </a:rPr>
              <a:t>индивидуальные, групповые, командные</a:t>
            </a:r>
            <a:r>
              <a:rPr lang="ru-RU" dirty="0" smtClean="0">
                <a:latin typeface="Times New Roman" pitchFamily="18" charset="0"/>
              </a:rPr>
              <a:t>. Группы в свою очередь делятся на виды: </a:t>
            </a:r>
            <a:r>
              <a:rPr lang="ru-RU" b="1" i="1" dirty="0" smtClean="0">
                <a:latin typeface="Times New Roman" pitchFamily="18" charset="0"/>
              </a:rPr>
              <a:t>с мячом, без мяча.</a:t>
            </a:r>
            <a:r>
              <a:rPr lang="ru-RU" dirty="0" smtClean="0">
                <a:latin typeface="Times New Roman" pitchFamily="18" charset="0"/>
              </a:rPr>
              <a:t> Виды в зависимости от конкретного содержания игровых действий – на способы. Способы, имеющие различные особенности выполнения, обусловливают появление вариантов. Например, способ позиционного нападения через центрового игрока имеет три варианта: нападение через одного центрового, через двух или трёх центровых.</a:t>
            </a:r>
          </a:p>
          <a:p>
            <a:pPr>
              <a:buNone/>
            </a:pP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ТАКТИКА НАПАДЕНИЯ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000" b="1" i="1" dirty="0" smtClean="0">
                <a:latin typeface="Times New Roman" pitchFamily="18" charset="0"/>
              </a:rPr>
              <a:t>Нападение</a:t>
            </a:r>
            <a:r>
              <a:rPr lang="ru-RU" dirty="0" smtClean="0">
                <a:latin typeface="Times New Roman" pitchFamily="18" charset="0"/>
              </a:rPr>
              <a:t> – основная функция команды в процессе игры. С помощью активных атакующих действий команда овладевает инициативой, ведёт игру в удобном ей тактическом ключе.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Чтобы принести максимальную пользу в нападении, баскетболист должен освоить индивидуальные тактические действия борьбы с противодействующим игроком. </a:t>
            </a:r>
          </a:p>
          <a:p>
            <a:pPr>
              <a:buNone/>
            </a:pP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 </a:t>
            </a:r>
            <a:r>
              <a:rPr lang="ru-RU" i="1" dirty="0" smtClean="0">
                <a:latin typeface="Times New Roman" pitchFamily="18" charset="0"/>
              </a:rPr>
              <a:t>К </a:t>
            </a:r>
            <a:r>
              <a:rPr lang="ru-RU" b="1" i="1" u="sng" dirty="0" smtClean="0">
                <a:latin typeface="Times New Roman" pitchFamily="18" charset="0"/>
              </a:rPr>
              <a:t>индивидуальным тактическим действиям</a:t>
            </a:r>
            <a:r>
              <a:rPr lang="ru-RU" b="1" i="1" dirty="0" smtClean="0">
                <a:latin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</a:rPr>
              <a:t>баскетболиста в нападении относятся 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1. перемещения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2. остановки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3. повороты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4. выход на свободное место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5. освобождение от опеки соперника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6. обманные действия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7. ведение мяча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8. броски в корзину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9. подбор мяча.</a:t>
            </a:r>
          </a:p>
          <a:p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>
                <a:latin typeface="Times New Roman" pitchFamily="18" charset="0"/>
              </a:rPr>
              <a:t>По направлению и характеру передвижений различают два способа выхода на свободное место для получения мяча: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</a:rPr>
              <a:t>1. Выход навстречу партнёру с мячом.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2. Выход в сторону от партнёра с мячом.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</a:t>
            </a:r>
            <a:r>
              <a:rPr lang="ru-RU" i="1" dirty="0" smtClean="0">
                <a:latin typeface="Times New Roman" pitchFamily="18" charset="0"/>
              </a:rPr>
              <a:t>Каждый из них имеет несколько вариантов: </a:t>
            </a:r>
          </a:p>
          <a:p>
            <a:r>
              <a:rPr lang="ru-RU" dirty="0" smtClean="0">
                <a:latin typeface="Times New Roman" pitchFamily="18" charset="0"/>
              </a:rPr>
              <a:t>круговой выход, </a:t>
            </a:r>
          </a:p>
          <a:p>
            <a:r>
              <a:rPr lang="en-US" dirty="0" smtClean="0">
                <a:latin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</a:rPr>
              <a:t>-образный выход, </a:t>
            </a:r>
          </a:p>
          <a:p>
            <a:r>
              <a:rPr lang="ru-RU" dirty="0" smtClean="0">
                <a:latin typeface="Times New Roman" pitchFamily="18" charset="0"/>
              </a:rPr>
              <a:t>выход с петлёй в углу площадки с использованием остановки двумя шагами и поворота вперёд, </a:t>
            </a:r>
          </a:p>
          <a:p>
            <a:r>
              <a:rPr lang="ru-RU" dirty="0" smtClean="0">
                <a:latin typeface="Times New Roman" pitchFamily="18" charset="0"/>
              </a:rPr>
              <a:t>выход петлёй в полукруге области штрафного броска, </a:t>
            </a:r>
          </a:p>
          <a:p>
            <a:r>
              <a:rPr lang="en-US" dirty="0" smtClean="0">
                <a:latin typeface="Times New Roman" pitchFamily="18" charset="0"/>
              </a:rPr>
              <a:t>V</a:t>
            </a:r>
            <a:r>
              <a:rPr lang="ru-RU" dirty="0" smtClean="0">
                <a:latin typeface="Times New Roman" pitchFamily="18" charset="0"/>
              </a:rPr>
              <a:t>- образный выход за спину защитника для получения мяча на уровне кольца и немедленной атаки корзины.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82771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</a:rPr>
              <a:t>    Процент успеха индивидуальных действий игрока без мяча увеличивается, если баскетболист будет соблюдать следующие правила: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1. Стараться держать защитника в постоянном напряжении, затрудняя ему перехват и подстраховку.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2. Располагаться так, чтобы затруднит защитнику одновременный зрительный контроль над мячом и подопечным.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3. Освободить пространство на пути </a:t>
            </a:r>
            <a:r>
              <a:rPr lang="ru-RU" dirty="0" err="1" smtClean="0">
                <a:latin typeface="Times New Roman" pitchFamily="18" charset="0"/>
              </a:rPr>
              <a:t>дриблёра</a:t>
            </a:r>
            <a:r>
              <a:rPr lang="ru-RU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4. Быть готовым занять выгодную позицию для борьбы за отскок и страховки тыла своей команды.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5. Выходить на мяч не останавливаясь до тех пор, пока не получил его.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</TotalTime>
  <Words>3341</Words>
  <Application>Microsoft Office PowerPoint</Application>
  <PresentationFormat>Экран (4:3)</PresentationFormat>
  <Paragraphs>213</Paragraphs>
  <Slides>46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1" baseType="lpstr">
      <vt:lpstr>Calibri</vt:lpstr>
      <vt:lpstr>Times New Roman</vt:lpstr>
      <vt:lpstr>Verdana</vt:lpstr>
      <vt:lpstr>Wingdings 2</vt:lpstr>
      <vt:lpstr>Аспект</vt:lpstr>
      <vt:lpstr>Тактика игры в баскетбол Подготовила методист  МБУ ДО ДЮСШ Чаплыгинского района  Шатохина Елена Игоревна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Дарья</dc:creator>
  <cp:lastModifiedBy>Администратор безопасности</cp:lastModifiedBy>
  <cp:revision>26</cp:revision>
  <dcterms:created xsi:type="dcterms:W3CDTF">2010-02-26T14:54:55Z</dcterms:created>
  <dcterms:modified xsi:type="dcterms:W3CDTF">2023-02-01T11:58:22Z</dcterms:modified>
</cp:coreProperties>
</file>